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1" r:id="rId5"/>
    <p:sldId id="260" r:id="rId6"/>
    <p:sldId id="259"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6D95E0-BDD7-4FA8-A316-7C4E0FCE62E7}" type="datetimeFigureOut">
              <a:rPr lang="en-GB" smtClean="0"/>
              <a:t>22/06/2017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DD266F-D38C-4D96-BE96-7B22CA74F0F0}" type="slidenum">
              <a:rPr lang="en-GB" smtClean="0"/>
              <a:t>‹#›</a:t>
            </a:fld>
            <a:endParaRPr lang="en-GB"/>
          </a:p>
        </p:txBody>
      </p:sp>
    </p:spTree>
    <p:extLst>
      <p:ext uri="{BB962C8B-B14F-4D97-AF65-F5344CB8AC3E}">
        <p14:creationId xmlns:p14="http://schemas.microsoft.com/office/powerpoint/2010/main" val="374877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6D95E0-BDD7-4FA8-A316-7C4E0FCE62E7}" type="datetimeFigureOut">
              <a:rPr lang="en-GB" smtClean="0"/>
              <a:t>22/06/2017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DD266F-D38C-4D96-BE96-7B22CA74F0F0}" type="slidenum">
              <a:rPr lang="en-GB" smtClean="0"/>
              <a:t>‹#›</a:t>
            </a:fld>
            <a:endParaRPr lang="en-GB"/>
          </a:p>
        </p:txBody>
      </p:sp>
    </p:spTree>
    <p:extLst>
      <p:ext uri="{BB962C8B-B14F-4D97-AF65-F5344CB8AC3E}">
        <p14:creationId xmlns:p14="http://schemas.microsoft.com/office/powerpoint/2010/main" val="35460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6D95E0-BDD7-4FA8-A316-7C4E0FCE62E7}" type="datetimeFigureOut">
              <a:rPr lang="en-GB" smtClean="0"/>
              <a:t>22/06/2017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DD266F-D38C-4D96-BE96-7B22CA74F0F0}" type="slidenum">
              <a:rPr lang="en-GB" smtClean="0"/>
              <a:t>‹#›</a:t>
            </a:fld>
            <a:endParaRPr lang="en-GB"/>
          </a:p>
        </p:txBody>
      </p:sp>
    </p:spTree>
    <p:extLst>
      <p:ext uri="{BB962C8B-B14F-4D97-AF65-F5344CB8AC3E}">
        <p14:creationId xmlns:p14="http://schemas.microsoft.com/office/powerpoint/2010/main" val="216936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6D95E0-BDD7-4FA8-A316-7C4E0FCE62E7}" type="datetimeFigureOut">
              <a:rPr lang="en-GB" smtClean="0"/>
              <a:t>22/06/2017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DD266F-D38C-4D96-BE96-7B22CA74F0F0}" type="slidenum">
              <a:rPr lang="en-GB" smtClean="0"/>
              <a:t>‹#›</a:t>
            </a:fld>
            <a:endParaRPr lang="en-GB"/>
          </a:p>
        </p:txBody>
      </p:sp>
    </p:spTree>
    <p:extLst>
      <p:ext uri="{BB962C8B-B14F-4D97-AF65-F5344CB8AC3E}">
        <p14:creationId xmlns:p14="http://schemas.microsoft.com/office/powerpoint/2010/main" val="286028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D95E0-BDD7-4FA8-A316-7C4E0FCE62E7}" type="datetimeFigureOut">
              <a:rPr lang="en-GB" smtClean="0"/>
              <a:t>22/06/2017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DD266F-D38C-4D96-BE96-7B22CA74F0F0}" type="slidenum">
              <a:rPr lang="en-GB" smtClean="0"/>
              <a:t>‹#›</a:t>
            </a:fld>
            <a:endParaRPr lang="en-GB"/>
          </a:p>
        </p:txBody>
      </p:sp>
    </p:spTree>
    <p:extLst>
      <p:ext uri="{BB962C8B-B14F-4D97-AF65-F5344CB8AC3E}">
        <p14:creationId xmlns:p14="http://schemas.microsoft.com/office/powerpoint/2010/main" val="93710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6D95E0-BDD7-4FA8-A316-7C4E0FCE62E7}" type="datetimeFigureOut">
              <a:rPr lang="en-GB" smtClean="0"/>
              <a:t>22/06/2017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DD266F-D38C-4D96-BE96-7B22CA74F0F0}" type="slidenum">
              <a:rPr lang="en-GB" smtClean="0"/>
              <a:t>‹#›</a:t>
            </a:fld>
            <a:endParaRPr lang="en-GB"/>
          </a:p>
        </p:txBody>
      </p:sp>
    </p:spTree>
    <p:extLst>
      <p:ext uri="{BB962C8B-B14F-4D97-AF65-F5344CB8AC3E}">
        <p14:creationId xmlns:p14="http://schemas.microsoft.com/office/powerpoint/2010/main" val="41379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6D95E0-BDD7-4FA8-A316-7C4E0FCE62E7}" type="datetimeFigureOut">
              <a:rPr lang="en-GB" smtClean="0"/>
              <a:t>22/06/2017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DD266F-D38C-4D96-BE96-7B22CA74F0F0}" type="slidenum">
              <a:rPr lang="en-GB" smtClean="0"/>
              <a:t>‹#›</a:t>
            </a:fld>
            <a:endParaRPr lang="en-GB"/>
          </a:p>
        </p:txBody>
      </p:sp>
    </p:spTree>
    <p:extLst>
      <p:ext uri="{BB962C8B-B14F-4D97-AF65-F5344CB8AC3E}">
        <p14:creationId xmlns:p14="http://schemas.microsoft.com/office/powerpoint/2010/main" val="355058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6D95E0-BDD7-4FA8-A316-7C4E0FCE62E7}" type="datetimeFigureOut">
              <a:rPr lang="en-GB" smtClean="0"/>
              <a:t>22/06/2017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DD266F-D38C-4D96-BE96-7B22CA74F0F0}" type="slidenum">
              <a:rPr lang="en-GB" smtClean="0"/>
              <a:t>‹#›</a:t>
            </a:fld>
            <a:endParaRPr lang="en-GB"/>
          </a:p>
        </p:txBody>
      </p:sp>
    </p:spTree>
    <p:extLst>
      <p:ext uri="{BB962C8B-B14F-4D97-AF65-F5344CB8AC3E}">
        <p14:creationId xmlns:p14="http://schemas.microsoft.com/office/powerpoint/2010/main" val="38164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D95E0-BDD7-4FA8-A316-7C4E0FCE62E7}" type="datetimeFigureOut">
              <a:rPr lang="en-GB" smtClean="0"/>
              <a:t>22/06/2017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DD266F-D38C-4D96-BE96-7B22CA74F0F0}" type="slidenum">
              <a:rPr lang="en-GB" smtClean="0"/>
              <a:t>‹#›</a:t>
            </a:fld>
            <a:endParaRPr lang="en-GB"/>
          </a:p>
        </p:txBody>
      </p:sp>
    </p:spTree>
    <p:extLst>
      <p:ext uri="{BB962C8B-B14F-4D97-AF65-F5344CB8AC3E}">
        <p14:creationId xmlns:p14="http://schemas.microsoft.com/office/powerpoint/2010/main" val="147110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D95E0-BDD7-4FA8-A316-7C4E0FCE62E7}" type="datetimeFigureOut">
              <a:rPr lang="en-GB" smtClean="0"/>
              <a:t>22/06/2017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DD266F-D38C-4D96-BE96-7B22CA74F0F0}" type="slidenum">
              <a:rPr lang="en-GB" smtClean="0"/>
              <a:t>‹#›</a:t>
            </a:fld>
            <a:endParaRPr lang="en-GB"/>
          </a:p>
        </p:txBody>
      </p:sp>
    </p:spTree>
    <p:extLst>
      <p:ext uri="{BB962C8B-B14F-4D97-AF65-F5344CB8AC3E}">
        <p14:creationId xmlns:p14="http://schemas.microsoft.com/office/powerpoint/2010/main" val="424893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D95E0-BDD7-4FA8-A316-7C4E0FCE62E7}" type="datetimeFigureOut">
              <a:rPr lang="en-GB" smtClean="0"/>
              <a:t>22/06/2017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DD266F-D38C-4D96-BE96-7B22CA74F0F0}" type="slidenum">
              <a:rPr lang="en-GB" smtClean="0"/>
              <a:t>‹#›</a:t>
            </a:fld>
            <a:endParaRPr lang="en-GB"/>
          </a:p>
        </p:txBody>
      </p:sp>
    </p:spTree>
    <p:extLst>
      <p:ext uri="{BB962C8B-B14F-4D97-AF65-F5344CB8AC3E}">
        <p14:creationId xmlns:p14="http://schemas.microsoft.com/office/powerpoint/2010/main" val="12613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D95E0-BDD7-4FA8-A316-7C4E0FCE62E7}" type="datetimeFigureOut">
              <a:rPr lang="en-GB" smtClean="0"/>
              <a:t>22/06/2017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D266F-D38C-4D96-BE96-7B22CA74F0F0}" type="slidenum">
              <a:rPr lang="en-GB" smtClean="0"/>
              <a:t>‹#›</a:t>
            </a:fld>
            <a:endParaRPr lang="en-GB"/>
          </a:p>
        </p:txBody>
      </p:sp>
    </p:spTree>
    <p:extLst>
      <p:ext uri="{BB962C8B-B14F-4D97-AF65-F5344CB8AC3E}">
        <p14:creationId xmlns:p14="http://schemas.microsoft.com/office/powerpoint/2010/main" val="2569377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news.bbc.co.uk/local/kent/hi/people_and_places/history/newsid_8720000/8720806.s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3373"/>
            <a:ext cx="7772400" cy="1470025"/>
          </a:xfrm>
        </p:spPr>
        <p:txBody>
          <a:bodyPr>
            <a:normAutofit/>
          </a:bodyPr>
          <a:lstStyle/>
          <a:p>
            <a:r>
              <a:rPr lang="en-GB" sz="4000" u="sng" dirty="0" smtClean="0"/>
              <a:t>How significant was Bishop </a:t>
            </a:r>
            <a:r>
              <a:rPr lang="en-GB" sz="4000" u="sng" dirty="0" err="1" smtClean="0"/>
              <a:t>Odo</a:t>
            </a:r>
            <a:r>
              <a:rPr lang="en-GB" sz="4000" u="sng" dirty="0" smtClean="0"/>
              <a:t> in Norman England?</a:t>
            </a:r>
            <a:endParaRPr lang="en-GB" sz="4000" u="sng" dirty="0"/>
          </a:p>
        </p:txBody>
      </p:sp>
      <p:sp>
        <p:nvSpPr>
          <p:cNvPr id="5" name="TextBox 4"/>
          <p:cNvSpPr txBox="1"/>
          <p:nvPr/>
        </p:nvSpPr>
        <p:spPr>
          <a:xfrm>
            <a:off x="1187624" y="2754312"/>
            <a:ext cx="4176464" cy="3693319"/>
          </a:xfrm>
          <a:prstGeom prst="rect">
            <a:avLst/>
          </a:prstGeom>
          <a:solidFill>
            <a:srgbClr val="FFFF66"/>
          </a:solidFill>
        </p:spPr>
        <p:txBody>
          <a:bodyPr wrap="square" rtlCol="0">
            <a:spAutoFit/>
          </a:bodyPr>
          <a:lstStyle/>
          <a:p>
            <a:pPr marL="457200" indent="-457200">
              <a:buFont typeface="+mj-lt"/>
              <a:buAutoNum type="arabicParenR"/>
            </a:pPr>
            <a:r>
              <a:rPr lang="en-GB" dirty="0" smtClean="0"/>
              <a:t>William was Edward the Confessor’s cousin.</a:t>
            </a:r>
          </a:p>
          <a:p>
            <a:pPr marL="457200" indent="-457200">
              <a:buFont typeface="+mj-lt"/>
              <a:buAutoNum type="arabicParenR"/>
            </a:pPr>
            <a:endParaRPr lang="en-GB" dirty="0"/>
          </a:p>
          <a:p>
            <a:pPr marL="457200" indent="-457200">
              <a:buFont typeface="+mj-lt"/>
              <a:buAutoNum type="arabicParenR"/>
            </a:pPr>
            <a:r>
              <a:rPr lang="en-GB" dirty="0" smtClean="0"/>
              <a:t>William was a keen hunter.</a:t>
            </a:r>
          </a:p>
          <a:p>
            <a:pPr marL="457200" indent="-457200">
              <a:buFont typeface="+mj-lt"/>
              <a:buAutoNum type="arabicParenR"/>
            </a:pPr>
            <a:endParaRPr lang="en-GB" dirty="0"/>
          </a:p>
          <a:p>
            <a:pPr marL="457200" indent="-457200">
              <a:buFont typeface="+mj-lt"/>
              <a:buAutoNum type="arabicParenR"/>
            </a:pPr>
            <a:r>
              <a:rPr lang="en-GB" dirty="0" smtClean="0"/>
              <a:t>He was never called “the Conqueror”</a:t>
            </a:r>
          </a:p>
          <a:p>
            <a:pPr marL="457200" indent="-457200">
              <a:buFont typeface="+mj-lt"/>
              <a:buAutoNum type="arabicParenR"/>
            </a:pPr>
            <a:endParaRPr lang="en-GB" dirty="0" smtClean="0"/>
          </a:p>
          <a:p>
            <a:pPr marL="457200" indent="-457200">
              <a:buFont typeface="+mj-lt"/>
              <a:buAutoNum type="arabicParenR"/>
            </a:pPr>
            <a:r>
              <a:rPr lang="en-GB" dirty="0" smtClean="0"/>
              <a:t>He was 5ft 10 inches tall</a:t>
            </a:r>
          </a:p>
          <a:p>
            <a:pPr marL="457200" indent="-457200">
              <a:buFont typeface="+mj-lt"/>
              <a:buAutoNum type="arabicParenR"/>
            </a:pPr>
            <a:endParaRPr lang="en-GB" dirty="0" smtClean="0"/>
          </a:p>
          <a:p>
            <a:pPr marL="457200" indent="-457200">
              <a:buFont typeface="+mj-lt"/>
              <a:buAutoNum type="arabicParenR"/>
            </a:pPr>
            <a:r>
              <a:rPr lang="en-GB" dirty="0" smtClean="0"/>
              <a:t>At first his wife rejected his proposal as he was a bastard, so he dragged her off her horse by the hair and threw her on the ground.</a:t>
            </a:r>
            <a:endParaRPr lang="en-GB" dirty="0"/>
          </a:p>
        </p:txBody>
      </p:sp>
      <p:sp>
        <p:nvSpPr>
          <p:cNvPr id="7" name="TextBox 6"/>
          <p:cNvSpPr txBox="1"/>
          <p:nvPr/>
        </p:nvSpPr>
        <p:spPr>
          <a:xfrm>
            <a:off x="1095636" y="1836467"/>
            <a:ext cx="4360440" cy="584775"/>
          </a:xfrm>
          <a:prstGeom prst="rect">
            <a:avLst/>
          </a:prstGeom>
          <a:noFill/>
        </p:spPr>
        <p:txBody>
          <a:bodyPr wrap="square" rtlCol="0">
            <a:spAutoFit/>
          </a:bodyPr>
          <a:lstStyle/>
          <a:p>
            <a:r>
              <a:rPr lang="en-GB" sz="3200" dirty="0" smtClean="0">
                <a:solidFill>
                  <a:srgbClr val="FF0000"/>
                </a:solidFill>
              </a:rPr>
              <a:t>Starter: </a:t>
            </a:r>
            <a:r>
              <a:rPr lang="en-GB" sz="3200" dirty="0" smtClean="0"/>
              <a:t>True or false?</a:t>
            </a:r>
            <a:endParaRPr lang="en-GB" sz="32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436" r="18450"/>
          <a:stretch/>
        </p:blipFill>
        <p:spPr>
          <a:xfrm>
            <a:off x="5637533" y="1804347"/>
            <a:ext cx="3106467" cy="4850133"/>
          </a:xfrm>
          <a:prstGeom prst="rect">
            <a:avLst/>
          </a:prstGeom>
        </p:spPr>
      </p:pic>
    </p:spTree>
    <p:extLst>
      <p:ext uri="{BB962C8B-B14F-4D97-AF65-F5344CB8AC3E}">
        <p14:creationId xmlns:p14="http://schemas.microsoft.com/office/powerpoint/2010/main" val="938095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928" y="546683"/>
            <a:ext cx="4817526" cy="6186309"/>
          </a:xfrm>
          <a:prstGeom prst="rect">
            <a:avLst/>
          </a:prstGeom>
          <a:solidFill>
            <a:srgbClr val="92D050"/>
          </a:solidFill>
        </p:spPr>
        <p:txBody>
          <a:bodyPr wrap="square">
            <a:spAutoFit/>
          </a:bodyPr>
          <a:lstStyle/>
          <a:p>
            <a:r>
              <a:rPr lang="en-GB" dirty="0" err="1" smtClean="0">
                <a:effectLst/>
              </a:rPr>
              <a:t>Odo</a:t>
            </a:r>
            <a:r>
              <a:rPr lang="en-GB" dirty="0" smtClean="0">
                <a:effectLst/>
              </a:rPr>
              <a:t> was the son of William the Conqueror's mother </a:t>
            </a:r>
            <a:r>
              <a:rPr lang="en-GB" dirty="0" err="1" smtClean="0">
                <a:effectLst/>
              </a:rPr>
              <a:t>Herleva</a:t>
            </a:r>
            <a:endParaRPr lang="en-GB" dirty="0"/>
          </a:p>
          <a:p>
            <a:endParaRPr lang="en-GB" dirty="0" smtClean="0">
              <a:effectLst/>
            </a:endParaRPr>
          </a:p>
          <a:p>
            <a:r>
              <a:rPr lang="en-GB" dirty="0" smtClean="0">
                <a:effectLst/>
              </a:rPr>
              <a:t>Duke William made him bishop of Bayeux in 1049 at the age of 19. In 1067, </a:t>
            </a:r>
            <a:r>
              <a:rPr lang="en-GB" dirty="0" err="1" smtClean="0">
                <a:effectLst/>
              </a:rPr>
              <a:t>Odo</a:t>
            </a:r>
            <a:r>
              <a:rPr lang="en-GB" dirty="0" smtClean="0">
                <a:effectLst/>
              </a:rPr>
              <a:t> became Earl of Kent, and for some years he was a trusted royal minister. </a:t>
            </a:r>
            <a:endParaRPr lang="en-GB" dirty="0" smtClean="0">
              <a:effectLst/>
            </a:endParaRPr>
          </a:p>
          <a:p>
            <a:endParaRPr lang="en-GB" dirty="0"/>
          </a:p>
          <a:p>
            <a:r>
              <a:rPr lang="en-GB" dirty="0" smtClean="0"/>
              <a:t>Although a Christian cleric, he was best known as a warrior and politician – contributing 100 ships to William’s invasion of England and even fighting at the Battle of Hastings.</a:t>
            </a:r>
            <a:endParaRPr lang="en-GB" dirty="0"/>
          </a:p>
          <a:p>
            <a:endParaRPr lang="en-GB" dirty="0" smtClean="0"/>
          </a:p>
          <a:p>
            <a:r>
              <a:rPr lang="en-GB" dirty="0" smtClean="0">
                <a:effectLst/>
              </a:rPr>
              <a:t>On some occasions when William was absent he served as </a:t>
            </a:r>
            <a:r>
              <a:rPr lang="en-GB" i="1" dirty="0" smtClean="0">
                <a:effectLst/>
              </a:rPr>
              <a:t>de facto</a:t>
            </a:r>
            <a:r>
              <a:rPr lang="en-GB" dirty="0" smtClean="0">
                <a:effectLst/>
              </a:rPr>
              <a:t> regent of England,</a:t>
            </a:r>
            <a:r>
              <a:rPr lang="en-GB" baseline="30000" dirty="0"/>
              <a:t> </a:t>
            </a:r>
            <a:r>
              <a:rPr lang="en-GB" dirty="0" smtClean="0">
                <a:effectLst/>
              </a:rPr>
              <a:t>and at times he led the royal forces against rebellions (1075)</a:t>
            </a:r>
          </a:p>
          <a:p>
            <a:endParaRPr lang="en-GB" dirty="0"/>
          </a:p>
          <a:p>
            <a:r>
              <a:rPr lang="en-GB" dirty="0" smtClean="0">
                <a:effectLst/>
              </a:rPr>
              <a:t>Acquired vast estates in England, larger in extent than anyone except the king: he had land in twenty-three counties, primarily in the south east and in East Anglia</a:t>
            </a:r>
            <a:r>
              <a:rPr lang="en-GB" dirty="0" smtClean="0"/>
              <a:t>. This caused resentment with William.</a:t>
            </a:r>
            <a:endParaRPr lang="en-GB" dirty="0"/>
          </a:p>
        </p:txBody>
      </p:sp>
      <p:sp>
        <p:nvSpPr>
          <p:cNvPr id="3" name="TextBox 2"/>
          <p:cNvSpPr txBox="1"/>
          <p:nvPr/>
        </p:nvSpPr>
        <p:spPr>
          <a:xfrm>
            <a:off x="168865" y="44624"/>
            <a:ext cx="4115103" cy="1754326"/>
          </a:xfrm>
          <a:prstGeom prst="rect">
            <a:avLst/>
          </a:prstGeom>
          <a:noFill/>
        </p:spPr>
        <p:txBody>
          <a:bodyPr wrap="square" rtlCol="0">
            <a:spAutoFit/>
          </a:bodyPr>
          <a:lstStyle/>
          <a:p>
            <a:r>
              <a:rPr lang="en-GB" sz="5400" dirty="0" err="1" smtClean="0"/>
              <a:t>Odo</a:t>
            </a:r>
            <a:r>
              <a:rPr lang="en-GB" sz="5400" dirty="0" smtClean="0"/>
              <a:t>, Bishop of Bayeux</a:t>
            </a:r>
            <a:endParaRPr lang="en-GB" sz="5400" dirty="0"/>
          </a:p>
        </p:txBody>
      </p:sp>
      <p:pic>
        <p:nvPicPr>
          <p:cNvPr id="2052" name="Picture 4" descr="https://www.wikitree.com/photo.php/thumb/5/55/Bayeux-54.jpg/600px-Bayeux-54.jpg"/>
          <p:cNvPicPr>
            <a:picLocks noChangeAspect="1" noChangeArrowheads="1"/>
          </p:cNvPicPr>
          <p:nvPr/>
        </p:nvPicPr>
        <p:blipFill rotWithShape="1">
          <a:blip r:embed="rId2">
            <a:extLst>
              <a:ext uri="{28A0092B-C50C-407E-A947-70E740481C1C}">
                <a14:useLocalDpi xmlns:a14="http://schemas.microsoft.com/office/drawing/2010/main" val="0"/>
              </a:ext>
            </a:extLst>
          </a:blip>
          <a:srcRect l="52371" r="17219" b="18565"/>
          <a:stretch/>
        </p:blipFill>
        <p:spPr bwMode="auto">
          <a:xfrm>
            <a:off x="151676" y="1644359"/>
            <a:ext cx="3402033" cy="510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2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13" y="806262"/>
            <a:ext cx="4387788" cy="5693866"/>
          </a:xfrm>
          <a:prstGeom prst="rect">
            <a:avLst/>
          </a:prstGeom>
          <a:solidFill>
            <a:srgbClr val="92D050"/>
          </a:solidFill>
        </p:spPr>
        <p:txBody>
          <a:bodyPr wrap="square">
            <a:spAutoFit/>
          </a:bodyPr>
          <a:lstStyle/>
          <a:p>
            <a:r>
              <a:rPr lang="en-GB" dirty="0" smtClean="0"/>
              <a:t>His </a:t>
            </a:r>
            <a:r>
              <a:rPr lang="en-GB" dirty="0"/>
              <a:t>initial reward was the earldom of </a:t>
            </a:r>
            <a:r>
              <a:rPr lang="en-GB" sz="2400" dirty="0"/>
              <a:t>Kent</a:t>
            </a:r>
            <a:r>
              <a:rPr lang="en-GB" dirty="0"/>
              <a:t>, and in that county alone, as well as holding Dover Castle, he possessed at least </a:t>
            </a:r>
            <a:r>
              <a:rPr lang="en-GB" sz="2400" dirty="0"/>
              <a:t>184 </a:t>
            </a:r>
            <a:r>
              <a:rPr lang="en-GB" sz="2400" dirty="0" smtClean="0"/>
              <a:t>manors</a:t>
            </a:r>
          </a:p>
          <a:p>
            <a:endParaRPr lang="en-GB" dirty="0"/>
          </a:p>
          <a:p>
            <a:r>
              <a:rPr lang="en-GB" dirty="0" smtClean="0"/>
              <a:t>By </a:t>
            </a:r>
            <a:r>
              <a:rPr lang="en-GB" dirty="0"/>
              <a:t>the 1080s </a:t>
            </a:r>
            <a:r>
              <a:rPr lang="en-GB" dirty="0" err="1"/>
              <a:t>Odo</a:t>
            </a:r>
            <a:r>
              <a:rPr lang="en-GB" dirty="0"/>
              <a:t> held large estates in </a:t>
            </a:r>
            <a:r>
              <a:rPr lang="en-GB" sz="2400" dirty="0"/>
              <a:t>twenty-two counties </a:t>
            </a:r>
            <a:r>
              <a:rPr lang="en-GB" dirty="0"/>
              <a:t>dotted throughout England. </a:t>
            </a:r>
            <a:endParaRPr lang="en-GB" dirty="0" smtClean="0"/>
          </a:p>
          <a:p>
            <a:endParaRPr lang="en-GB" dirty="0"/>
          </a:p>
          <a:p>
            <a:r>
              <a:rPr lang="en-GB" dirty="0" smtClean="0"/>
              <a:t>The </a:t>
            </a:r>
            <a:r>
              <a:rPr lang="en-GB" dirty="0"/>
              <a:t>Domesday Book of 1086 records that </a:t>
            </a:r>
            <a:r>
              <a:rPr lang="en-GB" dirty="0" err="1"/>
              <a:t>Odo's</a:t>
            </a:r>
            <a:r>
              <a:rPr lang="en-GB" dirty="0"/>
              <a:t> total landed income was in the region of </a:t>
            </a:r>
            <a:r>
              <a:rPr lang="en-GB" sz="2400" dirty="0"/>
              <a:t>£3,000 per </a:t>
            </a:r>
            <a:r>
              <a:rPr lang="en-GB" sz="2400" dirty="0" smtClean="0"/>
              <a:t>annum</a:t>
            </a:r>
          </a:p>
          <a:p>
            <a:endParaRPr lang="en-GB" dirty="0" smtClean="0"/>
          </a:p>
          <a:p>
            <a:r>
              <a:rPr lang="en-GB" dirty="0" smtClean="0"/>
              <a:t>The crop yields in </a:t>
            </a:r>
            <a:r>
              <a:rPr lang="en-GB" dirty="0" err="1" smtClean="0"/>
              <a:t>Odo’s</a:t>
            </a:r>
            <a:r>
              <a:rPr lang="en-GB" dirty="0" smtClean="0"/>
              <a:t> lands increased by 40% between 1066 and 1085.</a:t>
            </a:r>
          </a:p>
          <a:p>
            <a:endParaRPr lang="en-GB" dirty="0" smtClean="0"/>
          </a:p>
          <a:p>
            <a:r>
              <a:rPr lang="en-GB" dirty="0" err="1" smtClean="0"/>
              <a:t>Odo’s</a:t>
            </a:r>
            <a:r>
              <a:rPr lang="en-GB" dirty="0" smtClean="0"/>
              <a:t> fortune </a:t>
            </a:r>
            <a:r>
              <a:rPr lang="en-GB" dirty="0"/>
              <a:t>was estimated in modern terms as </a:t>
            </a:r>
            <a:r>
              <a:rPr lang="en-GB" sz="2800" dirty="0"/>
              <a:t>£43.2 </a:t>
            </a:r>
            <a:r>
              <a:rPr lang="en-GB" sz="2800" dirty="0" smtClean="0"/>
              <a:t>billion</a:t>
            </a:r>
            <a:endParaRPr lang="en-GB" sz="2800" dirty="0"/>
          </a:p>
        </p:txBody>
      </p:sp>
      <p:sp>
        <p:nvSpPr>
          <p:cNvPr id="3" name="TextBox 2"/>
          <p:cNvSpPr txBox="1"/>
          <p:nvPr/>
        </p:nvSpPr>
        <p:spPr>
          <a:xfrm>
            <a:off x="196333" y="0"/>
            <a:ext cx="6552728" cy="707886"/>
          </a:xfrm>
          <a:prstGeom prst="rect">
            <a:avLst/>
          </a:prstGeom>
          <a:noFill/>
        </p:spPr>
        <p:txBody>
          <a:bodyPr wrap="square" rtlCol="0">
            <a:spAutoFit/>
          </a:bodyPr>
          <a:lstStyle/>
          <a:p>
            <a:r>
              <a:rPr lang="en-GB" sz="4000" dirty="0" err="1" smtClean="0"/>
              <a:t>Odo’s</a:t>
            </a:r>
            <a:r>
              <a:rPr lang="en-GB" sz="4000" dirty="0" smtClean="0"/>
              <a:t> Wealth</a:t>
            </a:r>
            <a:endParaRPr lang="en-GB" sz="4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916" y="116632"/>
            <a:ext cx="3936437" cy="2952328"/>
          </a:xfrm>
          <a:prstGeom prst="rect">
            <a:avLst/>
          </a:prstGeom>
        </p:spPr>
      </p:pic>
      <p:pic>
        <p:nvPicPr>
          <p:cNvPr id="5" name="giphy-2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80499" y="3284984"/>
            <a:ext cx="3936854" cy="2895600"/>
          </a:xfrm>
          <a:prstGeom prst="rect">
            <a:avLst/>
          </a:prstGeom>
        </p:spPr>
      </p:pic>
    </p:spTree>
    <p:extLst>
      <p:ext uri="{BB962C8B-B14F-4D97-AF65-F5344CB8AC3E}">
        <p14:creationId xmlns:p14="http://schemas.microsoft.com/office/powerpoint/2010/main" val="328598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5240233"/>
            <a:ext cx="4661405" cy="1477328"/>
          </a:xfrm>
          <a:prstGeom prst="rect">
            <a:avLst/>
          </a:prstGeom>
        </p:spPr>
        <p:txBody>
          <a:bodyPr wrap="square">
            <a:spAutoFit/>
          </a:bodyPr>
          <a:lstStyle/>
          <a:p>
            <a:r>
              <a:rPr lang="en-GB" dirty="0" smtClean="0"/>
              <a:t>In </a:t>
            </a:r>
            <a:r>
              <a:rPr lang="en-GB" dirty="0"/>
              <a:t>Dover, </a:t>
            </a:r>
            <a:r>
              <a:rPr lang="en-GB" dirty="0" err="1"/>
              <a:t>Odo</a:t>
            </a:r>
            <a:r>
              <a:rPr lang="en-GB" dirty="0"/>
              <a:t> confiscated homes and even the Old Guildhall for his household, and he allowed one of his tenants to build a mill at the harbour entrance in Dover, which had a devastating impact on shipping. </a:t>
            </a:r>
          </a:p>
        </p:txBody>
      </p:sp>
      <p:sp>
        <p:nvSpPr>
          <p:cNvPr id="3" name="Rectangle 2"/>
          <p:cNvSpPr/>
          <p:nvPr/>
        </p:nvSpPr>
        <p:spPr>
          <a:xfrm>
            <a:off x="93981" y="125773"/>
            <a:ext cx="3744416" cy="1200329"/>
          </a:xfrm>
          <a:prstGeom prst="rect">
            <a:avLst/>
          </a:prstGeom>
        </p:spPr>
        <p:txBody>
          <a:bodyPr wrap="square">
            <a:spAutoFit/>
          </a:bodyPr>
          <a:lstStyle/>
          <a:p>
            <a:r>
              <a:rPr lang="en-GB" dirty="0" smtClean="0"/>
              <a:t>In 1067, </a:t>
            </a:r>
            <a:r>
              <a:rPr lang="en-GB" dirty="0" err="1" smtClean="0"/>
              <a:t>Odo</a:t>
            </a:r>
            <a:r>
              <a:rPr lang="en-GB" dirty="0" smtClean="0"/>
              <a:t> had allowed his men to unlawfully seize land and rape women without punishment in Kent which led to Edwin &amp; </a:t>
            </a:r>
            <a:r>
              <a:rPr lang="en-GB" dirty="0" err="1" smtClean="0"/>
              <a:t>Morcar’s</a:t>
            </a:r>
            <a:r>
              <a:rPr lang="en-GB" dirty="0" smtClean="0"/>
              <a:t> rebellion.</a:t>
            </a:r>
            <a:endParaRPr lang="en-GB" dirty="0"/>
          </a:p>
        </p:txBody>
      </p:sp>
      <p:sp>
        <p:nvSpPr>
          <p:cNvPr id="4" name="Rectangle 3"/>
          <p:cNvSpPr/>
          <p:nvPr/>
        </p:nvSpPr>
        <p:spPr>
          <a:xfrm>
            <a:off x="122830" y="5517232"/>
            <a:ext cx="3960440" cy="923330"/>
          </a:xfrm>
          <a:prstGeom prst="rect">
            <a:avLst/>
          </a:prstGeom>
        </p:spPr>
        <p:txBody>
          <a:bodyPr wrap="square">
            <a:spAutoFit/>
          </a:bodyPr>
          <a:lstStyle/>
          <a:p>
            <a:r>
              <a:rPr lang="en-GB" dirty="0"/>
              <a:t>1082 </a:t>
            </a:r>
            <a:r>
              <a:rPr lang="en-GB" dirty="0" err="1"/>
              <a:t>Odo</a:t>
            </a:r>
            <a:r>
              <a:rPr lang="en-GB" dirty="0"/>
              <a:t> made a bid to </a:t>
            </a:r>
            <a:r>
              <a:rPr lang="en-GB" dirty="0" smtClean="0"/>
              <a:t>take over land given to the church causing </a:t>
            </a:r>
            <a:r>
              <a:rPr lang="en-GB" dirty="0"/>
              <a:t>a split with William</a:t>
            </a:r>
          </a:p>
        </p:txBody>
      </p:sp>
      <p:sp>
        <p:nvSpPr>
          <p:cNvPr id="5" name="Rectangle 4"/>
          <p:cNvSpPr/>
          <p:nvPr/>
        </p:nvSpPr>
        <p:spPr>
          <a:xfrm>
            <a:off x="4912925" y="125773"/>
            <a:ext cx="4104456" cy="923330"/>
          </a:xfrm>
          <a:prstGeom prst="rect">
            <a:avLst/>
          </a:prstGeom>
        </p:spPr>
        <p:txBody>
          <a:bodyPr wrap="square">
            <a:spAutoFit/>
          </a:bodyPr>
          <a:lstStyle/>
          <a:p>
            <a:r>
              <a:rPr lang="en-GB" dirty="0" smtClean="0"/>
              <a:t>Domesday shows him settling land disputes himself and acting like a “second king”.</a:t>
            </a:r>
            <a:endParaRPr lang="en-GB" dirty="0"/>
          </a:p>
        </p:txBody>
      </p:sp>
      <p:sp>
        <p:nvSpPr>
          <p:cNvPr id="6" name="Rectangle 5"/>
          <p:cNvSpPr/>
          <p:nvPr/>
        </p:nvSpPr>
        <p:spPr>
          <a:xfrm>
            <a:off x="122830" y="1988840"/>
            <a:ext cx="3043451" cy="1754326"/>
          </a:xfrm>
          <a:prstGeom prst="rect">
            <a:avLst/>
          </a:prstGeom>
        </p:spPr>
        <p:txBody>
          <a:bodyPr wrap="square">
            <a:spAutoFit/>
          </a:bodyPr>
          <a:lstStyle/>
          <a:p>
            <a:r>
              <a:rPr lang="en-GB" dirty="0" smtClean="0"/>
              <a:t>After being trialled by Lanfranc, he laid waste to he region of Northumberland (1079) – pillaging cathedrals and robbing homesteads wherever her went.</a:t>
            </a:r>
            <a:endParaRPr lang="en-GB" dirty="0"/>
          </a:p>
        </p:txBody>
      </p:sp>
      <p:sp>
        <p:nvSpPr>
          <p:cNvPr id="7" name="TextBox 6"/>
          <p:cNvSpPr txBox="1"/>
          <p:nvPr/>
        </p:nvSpPr>
        <p:spPr>
          <a:xfrm>
            <a:off x="4355976" y="1772816"/>
            <a:ext cx="4320480" cy="2726591"/>
          </a:xfrm>
          <a:prstGeom prst="flowChartConnector">
            <a:avLst/>
          </a:prstGeom>
          <a:solidFill>
            <a:schemeClr val="accent1">
              <a:lumMod val="60000"/>
              <a:lumOff val="40000"/>
            </a:schemeClr>
          </a:solidFill>
        </p:spPr>
        <p:txBody>
          <a:bodyPr wrap="square" rtlCol="0">
            <a:spAutoFit/>
          </a:bodyPr>
          <a:lstStyle/>
          <a:p>
            <a:r>
              <a:rPr lang="en-GB" sz="4000" dirty="0" err="1" smtClean="0"/>
              <a:t>Odo’s</a:t>
            </a:r>
            <a:r>
              <a:rPr lang="en-GB" sz="4000" dirty="0" smtClean="0"/>
              <a:t> reckless behaviour</a:t>
            </a:r>
            <a:endParaRPr lang="en-GB" sz="4000" dirty="0"/>
          </a:p>
        </p:txBody>
      </p:sp>
      <p:cxnSp>
        <p:nvCxnSpPr>
          <p:cNvPr id="9" name="Straight Arrow Connector 8"/>
          <p:cNvCxnSpPr>
            <a:stCxn id="7" idx="0"/>
          </p:cNvCxnSpPr>
          <p:nvPr/>
        </p:nvCxnSpPr>
        <p:spPr>
          <a:xfrm flipV="1">
            <a:off x="6516216" y="836712"/>
            <a:ext cx="0"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103050" y="1326102"/>
            <a:ext cx="2468950" cy="13108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30744" y="3429000"/>
            <a:ext cx="219724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 idx="0"/>
          </p:cNvCxnSpPr>
          <p:nvPr/>
        </p:nvCxnSpPr>
        <p:spPr>
          <a:xfrm flipH="1">
            <a:off x="2103050" y="4077072"/>
            <a:ext cx="2833967" cy="14401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16216" y="4499407"/>
            <a:ext cx="0" cy="74082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38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052736"/>
            <a:ext cx="8208912" cy="4216539"/>
          </a:xfrm>
          <a:prstGeom prst="rect">
            <a:avLst/>
          </a:prstGeom>
        </p:spPr>
        <p:txBody>
          <a:bodyPr wrap="square">
            <a:spAutoFit/>
          </a:bodyPr>
          <a:lstStyle/>
          <a:p>
            <a:pPr algn="just"/>
            <a:r>
              <a:rPr lang="en-GB" sz="2800" i="1" dirty="0" smtClean="0"/>
              <a:t>“There </a:t>
            </a:r>
            <a:r>
              <a:rPr lang="en-GB" sz="2800" i="1" dirty="0"/>
              <a:t>was no other Earl of Kent after </a:t>
            </a:r>
            <a:r>
              <a:rPr lang="en-GB" sz="2800" i="1" dirty="0" err="1"/>
              <a:t>Odo</a:t>
            </a:r>
            <a:r>
              <a:rPr lang="en-GB" sz="2800" i="1" dirty="0"/>
              <a:t>: despite his tyrannical behaviour and the unrest he created, </a:t>
            </a:r>
            <a:r>
              <a:rPr lang="en-GB" sz="2800" b="1" i="1" dirty="0" err="1">
                <a:solidFill>
                  <a:srgbClr val="FF0000"/>
                </a:solidFill>
              </a:rPr>
              <a:t>Odo</a:t>
            </a:r>
            <a:r>
              <a:rPr lang="en-GB" sz="2800" b="1" i="1" dirty="0">
                <a:solidFill>
                  <a:srgbClr val="FF0000"/>
                </a:solidFill>
              </a:rPr>
              <a:t> had served his purpose</a:t>
            </a:r>
            <a:r>
              <a:rPr lang="en-GB" sz="2800" i="1" dirty="0"/>
              <a:t>, securing the county and defending the coast while the Norman kingdom was still vulnerable in its infancy. </a:t>
            </a:r>
            <a:r>
              <a:rPr lang="en-GB" sz="2800" i="1" dirty="0" err="1"/>
              <a:t>Odo's</a:t>
            </a:r>
            <a:r>
              <a:rPr lang="en-GB" sz="2800" i="1" dirty="0"/>
              <a:t> final split with William should not disguise the fact that he was almost indispensable to his half-brother's government. </a:t>
            </a:r>
            <a:r>
              <a:rPr lang="en-GB" sz="2800" i="1" dirty="0" smtClean="0"/>
              <a:t>“</a:t>
            </a:r>
          </a:p>
          <a:p>
            <a:endParaRPr lang="en-GB" dirty="0" smtClean="0"/>
          </a:p>
          <a:p>
            <a:r>
              <a:rPr lang="en-GB" dirty="0" smtClean="0"/>
              <a:t>Source: </a:t>
            </a:r>
            <a:r>
              <a:rPr lang="en-GB" dirty="0" smtClean="0">
                <a:hlinkClick r:id="rId2"/>
              </a:rPr>
              <a:t>http://news.bbc.co.uk/local/kent/hi/people_and_places/history/newsid_8720000/8720806.stm</a:t>
            </a:r>
            <a:r>
              <a:rPr lang="en-GB" dirty="0" smtClean="0"/>
              <a:t> </a:t>
            </a:r>
            <a:endParaRPr lang="en-GB" dirty="0"/>
          </a:p>
        </p:txBody>
      </p:sp>
    </p:spTree>
    <p:extLst>
      <p:ext uri="{BB962C8B-B14F-4D97-AF65-F5344CB8AC3E}">
        <p14:creationId xmlns:p14="http://schemas.microsoft.com/office/powerpoint/2010/main" val="228061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253" y="1484784"/>
            <a:ext cx="8640960" cy="1477328"/>
          </a:xfrm>
          <a:prstGeom prst="rect">
            <a:avLst/>
          </a:prstGeom>
          <a:solidFill>
            <a:schemeClr val="accent5">
              <a:lumMod val="40000"/>
              <a:lumOff val="60000"/>
            </a:schemeClr>
          </a:solidFill>
        </p:spPr>
        <p:txBody>
          <a:bodyPr wrap="square" rtlCol="0">
            <a:spAutoFit/>
          </a:bodyPr>
          <a:lstStyle/>
          <a:p>
            <a:r>
              <a:rPr lang="en-GB" b="1" u="sng" dirty="0" smtClean="0"/>
              <a:t>All</a:t>
            </a:r>
          </a:p>
          <a:p>
            <a:endParaRPr lang="en-GB" b="1" u="sng" dirty="0"/>
          </a:p>
          <a:p>
            <a:r>
              <a:rPr lang="en-GB" dirty="0" smtClean="0"/>
              <a:t>Use the information on p.92 and 93, as well as the BBC article your teacher has given you on </a:t>
            </a:r>
            <a:r>
              <a:rPr lang="en-GB" dirty="0" err="1" smtClean="0"/>
              <a:t>Odo</a:t>
            </a:r>
            <a:r>
              <a:rPr lang="en-GB" dirty="0" smtClean="0"/>
              <a:t>. Draw a table to show evidence that </a:t>
            </a:r>
            <a:r>
              <a:rPr lang="en-GB" dirty="0" err="1" smtClean="0"/>
              <a:t>Odo</a:t>
            </a:r>
            <a:r>
              <a:rPr lang="en-GB" dirty="0" smtClean="0"/>
              <a:t> was a trouble maker and evidence that he was useful to William.</a:t>
            </a:r>
            <a:endParaRPr lang="en-GB" dirty="0"/>
          </a:p>
        </p:txBody>
      </p:sp>
      <p:sp>
        <p:nvSpPr>
          <p:cNvPr id="3" name="TextBox 2"/>
          <p:cNvSpPr txBox="1"/>
          <p:nvPr/>
        </p:nvSpPr>
        <p:spPr>
          <a:xfrm>
            <a:off x="251520" y="3501008"/>
            <a:ext cx="4176464" cy="3139321"/>
          </a:xfrm>
          <a:prstGeom prst="rect">
            <a:avLst/>
          </a:prstGeom>
          <a:solidFill>
            <a:schemeClr val="accent6">
              <a:lumMod val="60000"/>
              <a:lumOff val="40000"/>
            </a:schemeClr>
          </a:solidFill>
        </p:spPr>
        <p:txBody>
          <a:bodyPr wrap="square" rtlCol="0">
            <a:spAutoFit/>
          </a:bodyPr>
          <a:lstStyle/>
          <a:p>
            <a:r>
              <a:rPr lang="en-GB" b="1" dirty="0" smtClean="0"/>
              <a:t>Target 9,8,7,</a:t>
            </a:r>
          </a:p>
          <a:p>
            <a:r>
              <a:rPr lang="en-GB" dirty="0" smtClean="0"/>
              <a:t>“William protected </a:t>
            </a:r>
            <a:r>
              <a:rPr lang="en-GB" dirty="0" err="1" smtClean="0"/>
              <a:t>Odo</a:t>
            </a:r>
            <a:r>
              <a:rPr lang="en-GB" dirty="0" smtClean="0"/>
              <a:t> while he was useful to him,  but when he became a threat this support was removed” How accurate is this view?</a:t>
            </a:r>
          </a:p>
          <a:p>
            <a:endParaRPr lang="en-GB" dirty="0"/>
          </a:p>
          <a:p>
            <a:r>
              <a:rPr lang="en-GB" dirty="0" smtClean="0"/>
              <a:t>You may wish to mention:</a:t>
            </a:r>
          </a:p>
          <a:p>
            <a:endParaRPr lang="en-GB" dirty="0" smtClean="0"/>
          </a:p>
          <a:p>
            <a:pPr marL="285750" indent="-285750">
              <a:buFont typeface="Arial" panose="020B0604020202020204" pitchFamily="34" charset="0"/>
              <a:buChar char="•"/>
            </a:pPr>
            <a:r>
              <a:rPr lang="en-GB" dirty="0" err="1" smtClean="0"/>
              <a:t>Odo’s</a:t>
            </a:r>
            <a:r>
              <a:rPr lang="en-GB" dirty="0" smtClean="0"/>
              <a:t> role in crushing the 1075 Revolt</a:t>
            </a:r>
          </a:p>
          <a:p>
            <a:pPr marL="285750" indent="-285750">
              <a:buFont typeface="Arial" panose="020B0604020202020204" pitchFamily="34" charset="0"/>
              <a:buChar char="•"/>
            </a:pPr>
            <a:r>
              <a:rPr lang="en-GB" dirty="0" err="1" smtClean="0"/>
              <a:t>Odo’s</a:t>
            </a:r>
            <a:r>
              <a:rPr lang="en-GB" dirty="0" smtClean="0"/>
              <a:t> role as co-regent in 1067</a:t>
            </a:r>
          </a:p>
          <a:p>
            <a:pPr marL="285750" indent="-285750">
              <a:buFont typeface="Arial" panose="020B0604020202020204" pitchFamily="34" charset="0"/>
              <a:buChar char="•"/>
            </a:pPr>
            <a:r>
              <a:rPr lang="en-GB" dirty="0" err="1" smtClean="0"/>
              <a:t>Odo’s</a:t>
            </a:r>
            <a:r>
              <a:rPr lang="en-GB" dirty="0" smtClean="0"/>
              <a:t> arrest and trial in 1076</a:t>
            </a:r>
            <a:endParaRPr lang="en-GB" dirty="0"/>
          </a:p>
        </p:txBody>
      </p:sp>
      <p:sp>
        <p:nvSpPr>
          <p:cNvPr id="5" name="TextBox 4"/>
          <p:cNvSpPr txBox="1"/>
          <p:nvPr/>
        </p:nvSpPr>
        <p:spPr>
          <a:xfrm>
            <a:off x="256986" y="260648"/>
            <a:ext cx="8638227" cy="954107"/>
          </a:xfrm>
          <a:prstGeom prst="rect">
            <a:avLst/>
          </a:prstGeom>
          <a:noFill/>
        </p:spPr>
        <p:txBody>
          <a:bodyPr wrap="square" rtlCol="0">
            <a:spAutoFit/>
          </a:bodyPr>
          <a:lstStyle/>
          <a:p>
            <a:r>
              <a:rPr lang="en-GB" sz="2800" dirty="0" smtClean="0"/>
              <a:t>Use the information on p. 92 and 93, as well as the BBC article your teacher has given you on Bishop </a:t>
            </a:r>
            <a:r>
              <a:rPr lang="en-GB" sz="2800" dirty="0" err="1" smtClean="0"/>
              <a:t>Odo</a:t>
            </a:r>
            <a:r>
              <a:rPr lang="en-GB" sz="2800" dirty="0" smtClean="0"/>
              <a:t>. </a:t>
            </a:r>
            <a:endParaRPr lang="en-GB" sz="2800" dirty="0"/>
          </a:p>
        </p:txBody>
      </p:sp>
      <p:sp>
        <p:nvSpPr>
          <p:cNvPr id="6" name="TextBox 5"/>
          <p:cNvSpPr txBox="1"/>
          <p:nvPr/>
        </p:nvSpPr>
        <p:spPr>
          <a:xfrm>
            <a:off x="4681824" y="3501008"/>
            <a:ext cx="4176464" cy="1477328"/>
          </a:xfrm>
          <a:prstGeom prst="rect">
            <a:avLst/>
          </a:prstGeom>
          <a:solidFill>
            <a:srgbClr val="92D050"/>
          </a:solidFill>
        </p:spPr>
        <p:txBody>
          <a:bodyPr wrap="square" rtlCol="0">
            <a:spAutoFit/>
          </a:bodyPr>
          <a:lstStyle/>
          <a:p>
            <a:r>
              <a:rPr lang="en-GB" b="1" dirty="0" smtClean="0"/>
              <a:t>Target 6, 5, 4</a:t>
            </a:r>
          </a:p>
          <a:p>
            <a:endParaRPr lang="en-GB" dirty="0"/>
          </a:p>
          <a:p>
            <a:r>
              <a:rPr lang="en-GB" dirty="0" smtClean="0"/>
              <a:t>Did </a:t>
            </a:r>
            <a:r>
              <a:rPr lang="en-GB" dirty="0" err="1" smtClean="0"/>
              <a:t>Odo</a:t>
            </a:r>
            <a:r>
              <a:rPr lang="en-GB" dirty="0" smtClean="0"/>
              <a:t> contribute a lot of mostly good to William’s new kingdom? Explain your answer using examples!</a:t>
            </a:r>
          </a:p>
        </p:txBody>
      </p:sp>
    </p:spTree>
    <p:extLst>
      <p:ext uri="{BB962C8B-B14F-4D97-AF65-F5344CB8AC3E}">
        <p14:creationId xmlns:p14="http://schemas.microsoft.com/office/powerpoint/2010/main" val="4176367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55627714"/>
              </p:ext>
            </p:extLst>
          </p:nvPr>
        </p:nvGraphicFramePr>
        <p:xfrm>
          <a:off x="179512" y="188640"/>
          <a:ext cx="8712968" cy="6447656"/>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530938154"/>
                    </a:ext>
                  </a:extLst>
                </a:gridCol>
                <a:gridCol w="4356484">
                  <a:extLst>
                    <a:ext uri="{9D8B030D-6E8A-4147-A177-3AD203B41FA5}">
                      <a16:colId xmlns:a16="http://schemas.microsoft.com/office/drawing/2014/main" val="60615221"/>
                    </a:ext>
                  </a:extLst>
                </a:gridCol>
              </a:tblGrid>
              <a:tr h="504056">
                <a:tc>
                  <a:txBody>
                    <a:bodyPr/>
                    <a:lstStyle/>
                    <a:p>
                      <a:r>
                        <a:rPr lang="en-GB" dirty="0" smtClean="0">
                          <a:solidFill>
                            <a:schemeClr val="tx1"/>
                          </a:solidFill>
                        </a:rPr>
                        <a:t>Evidence that </a:t>
                      </a:r>
                      <a:r>
                        <a:rPr lang="en-GB" dirty="0" err="1" smtClean="0">
                          <a:solidFill>
                            <a:schemeClr val="tx1"/>
                          </a:solidFill>
                        </a:rPr>
                        <a:t>Odo</a:t>
                      </a:r>
                      <a:r>
                        <a:rPr lang="en-GB" dirty="0" smtClean="0">
                          <a:solidFill>
                            <a:schemeClr val="tx1"/>
                          </a:solidFill>
                        </a:rPr>
                        <a:t> was a trouble maker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smtClean="0">
                          <a:solidFill>
                            <a:schemeClr val="tx1"/>
                          </a:solidFill>
                        </a:rPr>
                        <a:t>Evidence that </a:t>
                      </a:r>
                      <a:r>
                        <a:rPr lang="en-GB" dirty="0" err="1" smtClean="0">
                          <a:solidFill>
                            <a:schemeClr val="tx1"/>
                          </a:solidFill>
                        </a:rPr>
                        <a:t>Odo</a:t>
                      </a:r>
                      <a:r>
                        <a:rPr lang="en-GB" dirty="0" smtClean="0">
                          <a:solidFill>
                            <a:schemeClr val="tx1"/>
                          </a:solidFill>
                        </a:rPr>
                        <a:t> was useful to William</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63676665"/>
                  </a:ext>
                </a:extLst>
              </a:tr>
              <a:tr h="422640">
                <a:tc>
                  <a:txBody>
                    <a:bodyPr/>
                    <a:lstStyle/>
                    <a:p>
                      <a:pPr marL="285750" indent="-285750">
                        <a:buFont typeface="Arial" panose="020B0604020202020204" pitchFamily="34" charset="0"/>
                        <a:buChar char="•"/>
                      </a:pPr>
                      <a:r>
                        <a:rPr lang="en-GB" sz="1600" kern="1200" dirty="0" smtClean="0">
                          <a:solidFill>
                            <a:schemeClr val="dk1"/>
                          </a:solidFill>
                          <a:effectLst/>
                          <a:latin typeface="+mn-lt"/>
                          <a:ea typeface="+mn-ea"/>
                          <a:cs typeface="+mn-cs"/>
                        </a:rPr>
                        <a:t>As</a:t>
                      </a:r>
                      <a:r>
                        <a:rPr lang="en-GB" sz="1600" kern="1200" baseline="0" dirty="0" smtClean="0">
                          <a:solidFill>
                            <a:schemeClr val="dk1"/>
                          </a:solidFill>
                          <a:effectLst/>
                          <a:latin typeface="+mn-lt"/>
                          <a:ea typeface="+mn-ea"/>
                          <a:cs typeface="+mn-cs"/>
                        </a:rPr>
                        <a:t> Earl of K</a:t>
                      </a:r>
                      <a:r>
                        <a:rPr lang="en-GB" sz="1600" kern="1200" dirty="0" smtClean="0">
                          <a:solidFill>
                            <a:schemeClr val="dk1"/>
                          </a:solidFill>
                          <a:effectLst/>
                          <a:latin typeface="+mn-lt"/>
                          <a:ea typeface="+mn-ea"/>
                          <a:cs typeface="+mn-cs"/>
                        </a:rPr>
                        <a:t>ent,</a:t>
                      </a:r>
                      <a:r>
                        <a:rPr lang="en-GB" sz="1600" kern="1200" baseline="0" dirty="0" smtClean="0">
                          <a:solidFill>
                            <a:schemeClr val="dk1"/>
                          </a:solidFill>
                          <a:effectLst/>
                          <a:latin typeface="+mn-lt"/>
                          <a:ea typeface="+mn-ea"/>
                          <a:cs typeface="+mn-cs"/>
                        </a:rPr>
                        <a:t> </a:t>
                      </a:r>
                      <a:r>
                        <a:rPr lang="en-GB" sz="1600" kern="1200" baseline="0" dirty="0" err="1" smtClean="0">
                          <a:solidFill>
                            <a:schemeClr val="dk1"/>
                          </a:solidFill>
                          <a:effectLst/>
                          <a:latin typeface="+mn-lt"/>
                          <a:ea typeface="+mn-ea"/>
                          <a:cs typeface="+mn-cs"/>
                        </a:rPr>
                        <a:t>Odo</a:t>
                      </a:r>
                      <a:r>
                        <a:rPr lang="en-GB" sz="1600" kern="1200" baseline="0" dirty="0" smtClean="0">
                          <a:solidFill>
                            <a:schemeClr val="dk1"/>
                          </a:solidFill>
                          <a:effectLst/>
                          <a:latin typeface="+mn-lt"/>
                          <a:ea typeface="+mn-ea"/>
                          <a:cs typeface="+mn-cs"/>
                        </a:rPr>
                        <a:t> allowed his men to pillage and rape. He also seized much land. This led to Kent rebelling against the king in 1067. The Kentish rebels tried to take Dover castle but failed.</a:t>
                      </a:r>
                    </a:p>
                    <a:p>
                      <a:pPr marL="285750" indent="-285750">
                        <a:buFont typeface="Arial" panose="020B0604020202020204" pitchFamily="34" charset="0"/>
                        <a:buChar char="•"/>
                      </a:pPr>
                      <a:endParaRPr lang="en-GB" sz="1600" kern="1200" baseline="0" dirty="0" smtClean="0">
                        <a:solidFill>
                          <a:schemeClr val="dk1"/>
                        </a:solidFill>
                        <a:effectLst/>
                        <a:latin typeface="+mn-lt"/>
                        <a:ea typeface="+mn-ea"/>
                        <a:cs typeface="+mn-cs"/>
                      </a:endParaRPr>
                    </a:p>
                    <a:p>
                      <a:pPr marL="285750" indent="-285750">
                        <a:buFont typeface="Arial" panose="020B0604020202020204" pitchFamily="34" charset="0"/>
                        <a:buChar char="•"/>
                      </a:pPr>
                      <a:r>
                        <a:rPr lang="en-GB" sz="1600" kern="1200" baseline="0" dirty="0" smtClean="0">
                          <a:solidFill>
                            <a:schemeClr val="dk1"/>
                          </a:solidFill>
                          <a:effectLst/>
                          <a:latin typeface="+mn-lt"/>
                          <a:ea typeface="+mn-ea"/>
                          <a:cs typeface="+mn-cs"/>
                        </a:rPr>
                        <a:t>After seizing church land, Lanfranc brought </a:t>
                      </a:r>
                      <a:r>
                        <a:rPr lang="en-GB" sz="1600" kern="1200" baseline="0" dirty="0" err="1" smtClean="0">
                          <a:solidFill>
                            <a:schemeClr val="dk1"/>
                          </a:solidFill>
                          <a:effectLst/>
                          <a:latin typeface="+mn-lt"/>
                          <a:ea typeface="+mn-ea"/>
                          <a:cs typeface="+mn-cs"/>
                        </a:rPr>
                        <a:t>Odo</a:t>
                      </a:r>
                      <a:r>
                        <a:rPr lang="en-GB" sz="1600" kern="1200" baseline="0" dirty="0" smtClean="0">
                          <a:solidFill>
                            <a:schemeClr val="dk1"/>
                          </a:solidFill>
                          <a:effectLst/>
                          <a:latin typeface="+mn-lt"/>
                          <a:ea typeface="+mn-ea"/>
                          <a:cs typeface="+mn-cs"/>
                        </a:rPr>
                        <a:t> to court.</a:t>
                      </a:r>
                    </a:p>
                    <a:p>
                      <a:pPr marL="285750" indent="-285750">
                        <a:buFont typeface="Arial" panose="020B0604020202020204" pitchFamily="34" charset="0"/>
                        <a:buChar char="•"/>
                      </a:pPr>
                      <a:endParaRPr lang="en-GB" sz="1600" kern="1200" baseline="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err="1" smtClean="0">
                          <a:solidFill>
                            <a:schemeClr val="dk1"/>
                          </a:solidFill>
                          <a:effectLst/>
                          <a:latin typeface="+mn-lt"/>
                          <a:ea typeface="+mn-ea"/>
                          <a:cs typeface="+mn-cs"/>
                        </a:rPr>
                        <a:t>Orderic</a:t>
                      </a:r>
                      <a:r>
                        <a:rPr lang="en-GB" sz="1600" kern="1200" dirty="0" smtClean="0">
                          <a:solidFill>
                            <a:schemeClr val="dk1"/>
                          </a:solidFill>
                          <a:effectLst/>
                          <a:latin typeface="+mn-lt"/>
                          <a:ea typeface="+mn-ea"/>
                          <a:cs typeface="+mn-cs"/>
                        </a:rPr>
                        <a:t> </a:t>
                      </a:r>
                      <a:r>
                        <a:rPr lang="en-GB" sz="1600" kern="1200" dirty="0" err="1" smtClean="0">
                          <a:solidFill>
                            <a:schemeClr val="dk1"/>
                          </a:solidFill>
                          <a:effectLst/>
                          <a:latin typeface="+mn-lt"/>
                          <a:ea typeface="+mn-ea"/>
                          <a:cs typeface="+mn-cs"/>
                        </a:rPr>
                        <a:t>Vitalis</a:t>
                      </a:r>
                      <a:r>
                        <a:rPr lang="en-GB" sz="1600" kern="1200" dirty="0" smtClean="0">
                          <a:solidFill>
                            <a:schemeClr val="dk1"/>
                          </a:solidFill>
                          <a:effectLst/>
                          <a:latin typeface="+mn-lt"/>
                          <a:ea typeface="+mn-ea"/>
                          <a:cs typeface="+mn-cs"/>
                        </a:rPr>
                        <a:t> said that </a:t>
                      </a:r>
                      <a:r>
                        <a:rPr lang="en-GB" sz="1600" kern="1200" dirty="0" err="1" smtClean="0">
                          <a:solidFill>
                            <a:schemeClr val="dk1"/>
                          </a:solidFill>
                          <a:effectLst/>
                          <a:latin typeface="+mn-lt"/>
                          <a:ea typeface="+mn-ea"/>
                          <a:cs typeface="+mn-cs"/>
                        </a:rPr>
                        <a:t>Odo</a:t>
                      </a:r>
                      <a:r>
                        <a:rPr lang="en-GB" sz="1600" kern="1200" dirty="0" smtClean="0">
                          <a:solidFill>
                            <a:schemeClr val="dk1"/>
                          </a:solidFill>
                          <a:effectLst/>
                          <a:latin typeface="+mn-lt"/>
                          <a:ea typeface="+mn-ea"/>
                          <a:cs typeface="+mn-cs"/>
                        </a:rPr>
                        <a:t> and </a:t>
                      </a:r>
                      <a:r>
                        <a:rPr lang="en-GB" sz="1600" kern="1200" dirty="0" err="1" smtClean="0">
                          <a:solidFill>
                            <a:schemeClr val="dk1"/>
                          </a:solidFill>
                          <a:effectLst/>
                          <a:latin typeface="+mn-lt"/>
                          <a:ea typeface="+mn-ea"/>
                          <a:cs typeface="+mn-cs"/>
                        </a:rPr>
                        <a:t>fitz</a:t>
                      </a:r>
                      <a:r>
                        <a:rPr lang="en-GB" sz="1600" kern="1200" dirty="0" smtClean="0">
                          <a:solidFill>
                            <a:schemeClr val="dk1"/>
                          </a:solidFill>
                          <a:effectLst/>
                          <a:latin typeface="+mn-lt"/>
                          <a:ea typeface="+mn-ea"/>
                          <a:cs typeface="+mn-cs"/>
                        </a:rPr>
                        <a:t> </a:t>
                      </a:r>
                      <a:r>
                        <a:rPr lang="en-GB" sz="1600" kern="1200" dirty="0" err="1" smtClean="0">
                          <a:solidFill>
                            <a:schemeClr val="dk1"/>
                          </a:solidFill>
                          <a:effectLst/>
                          <a:latin typeface="+mn-lt"/>
                          <a:ea typeface="+mn-ea"/>
                          <a:cs typeface="+mn-cs"/>
                        </a:rPr>
                        <a:t>Obern</a:t>
                      </a:r>
                      <a:r>
                        <a:rPr lang="en-GB" sz="1600" kern="1200" dirty="0" smtClean="0">
                          <a:solidFill>
                            <a:schemeClr val="dk1"/>
                          </a:solidFill>
                          <a:effectLst/>
                          <a:latin typeface="+mn-lt"/>
                          <a:ea typeface="+mn-ea"/>
                          <a:cs typeface="+mn-cs"/>
                        </a:rPr>
                        <a:t> "oppressed all the inhabitants of high and lower degree" and "heaped shameful burdens upon them“</a:t>
                      </a:r>
                      <a:r>
                        <a:rPr lang="en-GB" sz="1600" kern="1200" baseline="0" dirty="0" smtClean="0">
                          <a:solidFill>
                            <a:schemeClr val="dk1"/>
                          </a:solidFill>
                          <a:effectLst/>
                          <a:latin typeface="+mn-lt"/>
                          <a:ea typeface="+mn-ea"/>
                          <a:cs typeface="+mn-cs"/>
                        </a:rPr>
                        <a:t> whilst acting as regent.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baseline="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solidFill>
                            <a:schemeClr val="dk1"/>
                          </a:solidFill>
                          <a:effectLst/>
                          <a:latin typeface="+mn-lt"/>
                          <a:ea typeface="+mn-ea"/>
                          <a:cs typeface="+mn-cs"/>
                        </a:rPr>
                        <a:t>In 1082 </a:t>
                      </a:r>
                      <a:r>
                        <a:rPr lang="en-GB" sz="1600" kern="1200" dirty="0" err="1" smtClean="0">
                          <a:solidFill>
                            <a:schemeClr val="dk1"/>
                          </a:solidFill>
                          <a:effectLst/>
                          <a:latin typeface="+mn-lt"/>
                          <a:ea typeface="+mn-ea"/>
                          <a:cs typeface="+mn-cs"/>
                        </a:rPr>
                        <a:t>Odo</a:t>
                      </a:r>
                      <a:r>
                        <a:rPr lang="en-GB" sz="1600" kern="1200" dirty="0" smtClean="0">
                          <a:solidFill>
                            <a:schemeClr val="dk1"/>
                          </a:solidFill>
                          <a:effectLst/>
                          <a:latin typeface="+mn-lt"/>
                          <a:ea typeface="+mn-ea"/>
                          <a:cs typeface="+mn-cs"/>
                        </a:rPr>
                        <a:t> made a bid to purchase the papacy, causing a split with William, who arrested his half-brother himself</a:t>
                      </a:r>
                      <a:r>
                        <a:rPr lang="en-GB" sz="1600" kern="1200" baseline="0" dirty="0" smtClean="0">
                          <a:solidFill>
                            <a:schemeClr val="dk1"/>
                          </a:solidFill>
                          <a:effectLst/>
                          <a:latin typeface="+mn-lt"/>
                          <a:ea typeface="+mn-ea"/>
                          <a:cs typeface="+mn-cs"/>
                        </a:rPr>
                        <a:t> (William was angry that </a:t>
                      </a:r>
                      <a:r>
                        <a:rPr lang="en-GB" sz="1600" kern="1200" baseline="0" dirty="0" err="1" smtClean="0">
                          <a:solidFill>
                            <a:schemeClr val="dk1"/>
                          </a:solidFill>
                          <a:effectLst/>
                          <a:latin typeface="+mn-lt"/>
                          <a:ea typeface="+mn-ea"/>
                          <a:cs typeface="+mn-cs"/>
                        </a:rPr>
                        <a:t>Odo</a:t>
                      </a:r>
                      <a:r>
                        <a:rPr lang="en-GB" sz="1600" kern="1200" baseline="0" dirty="0" smtClean="0">
                          <a:solidFill>
                            <a:schemeClr val="dk1"/>
                          </a:solidFill>
                          <a:effectLst/>
                          <a:latin typeface="+mn-lt"/>
                          <a:ea typeface="+mn-ea"/>
                          <a:cs typeface="+mn-cs"/>
                        </a:rPr>
                        <a:t> tried to take some of his knights with him) </a:t>
                      </a:r>
                      <a:r>
                        <a:rPr lang="en-GB" sz="1600" kern="1200" dirty="0" err="1" smtClean="0">
                          <a:solidFill>
                            <a:schemeClr val="dk1"/>
                          </a:solidFill>
                          <a:effectLst/>
                          <a:latin typeface="+mn-lt"/>
                          <a:ea typeface="+mn-ea"/>
                          <a:cs typeface="+mn-cs"/>
                        </a:rPr>
                        <a:t>Odo</a:t>
                      </a:r>
                      <a:r>
                        <a:rPr lang="en-GB" sz="1600" kern="1200" dirty="0" smtClean="0">
                          <a:solidFill>
                            <a:schemeClr val="dk1"/>
                          </a:solidFill>
                          <a:effectLst/>
                          <a:latin typeface="+mn-lt"/>
                          <a:ea typeface="+mn-ea"/>
                          <a:cs typeface="+mn-cs"/>
                        </a:rPr>
                        <a:t> was tried and imprisoned for sedition, and only released following William's death.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solidFill>
                            <a:schemeClr val="dk1"/>
                          </a:solidFill>
                          <a:effectLst/>
                          <a:latin typeface="+mn-lt"/>
                          <a:ea typeface="+mn-ea"/>
                          <a:cs typeface="+mn-cs"/>
                        </a:rPr>
                        <a:t>In</a:t>
                      </a:r>
                      <a:r>
                        <a:rPr lang="en-GB" sz="1600" kern="1200" baseline="0" dirty="0" smtClean="0">
                          <a:solidFill>
                            <a:schemeClr val="dk1"/>
                          </a:solidFill>
                          <a:effectLst/>
                          <a:latin typeface="+mn-lt"/>
                          <a:ea typeface="+mn-ea"/>
                          <a:cs typeface="+mn-cs"/>
                        </a:rPr>
                        <a:t> 1088 following his brother’s death, </a:t>
                      </a:r>
                      <a:r>
                        <a:rPr lang="en-GB" sz="1600" kern="1200" baseline="0" dirty="0" err="1" smtClean="0">
                          <a:solidFill>
                            <a:schemeClr val="dk1"/>
                          </a:solidFill>
                          <a:effectLst/>
                          <a:latin typeface="+mn-lt"/>
                          <a:ea typeface="+mn-ea"/>
                          <a:cs typeface="+mn-cs"/>
                        </a:rPr>
                        <a:t>Odo</a:t>
                      </a:r>
                      <a:r>
                        <a:rPr lang="en-GB" sz="1600" kern="1200" baseline="0" dirty="0" smtClean="0">
                          <a:solidFill>
                            <a:schemeClr val="dk1"/>
                          </a:solidFill>
                          <a:effectLst/>
                          <a:latin typeface="+mn-lt"/>
                          <a:ea typeface="+mn-ea"/>
                          <a:cs typeface="+mn-cs"/>
                        </a:rPr>
                        <a:t> led a rebellion against his nephew King William II.</a:t>
                      </a:r>
                      <a:endParaRPr lang="en-GB" sz="16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600" dirty="0" smtClean="0"/>
                        <a:t>When William left</a:t>
                      </a:r>
                      <a:r>
                        <a:rPr lang="en-GB" sz="1600" baseline="0" dirty="0" smtClean="0"/>
                        <a:t> England, </a:t>
                      </a:r>
                      <a:r>
                        <a:rPr lang="en-GB" sz="1600" baseline="0" dirty="0" err="1" smtClean="0"/>
                        <a:t>Odo</a:t>
                      </a:r>
                      <a:r>
                        <a:rPr lang="en-GB" sz="1600" baseline="0" dirty="0" smtClean="0"/>
                        <a:t> ran the country as regent – he built castles throughout the kingdom to help secure it.  He also dealt with land disputes.</a:t>
                      </a:r>
                    </a:p>
                    <a:p>
                      <a:pPr marL="285750" indent="-285750">
                        <a:buFont typeface="Arial" panose="020B0604020202020204" pitchFamily="34" charset="0"/>
                        <a:buChar char="•"/>
                      </a:pPr>
                      <a:endParaRPr lang="en-GB" sz="1600" baseline="0" dirty="0" smtClean="0"/>
                    </a:p>
                    <a:p>
                      <a:pPr marL="285750" indent="-285750">
                        <a:buFont typeface="Arial" panose="020B0604020202020204" pitchFamily="34" charset="0"/>
                        <a:buChar char="•"/>
                      </a:pPr>
                      <a:r>
                        <a:rPr lang="en-GB" sz="1600" baseline="0" dirty="0" smtClean="0"/>
                        <a:t>He helped secure his brother’s kingdoms in the early days of Norman rule e.g. 1075 he led an army to deal with rebels like </a:t>
                      </a:r>
                      <a:r>
                        <a:rPr lang="en-GB" sz="1600" baseline="0" dirty="0" err="1" smtClean="0"/>
                        <a:t>Waltheof</a:t>
                      </a:r>
                      <a:r>
                        <a:rPr lang="en-GB" sz="1600" baseline="0" dirty="0" smtClean="0"/>
                        <a:t>. In 1079 he was sent to Northumberland to deal with Scottish raids.</a:t>
                      </a:r>
                    </a:p>
                    <a:p>
                      <a:pPr marL="285750" indent="-285750">
                        <a:buFont typeface="Arial" panose="020B0604020202020204" pitchFamily="34" charset="0"/>
                        <a:buChar char="•"/>
                      </a:pPr>
                      <a:endParaRPr lang="en-GB" sz="1600" baseline="0" dirty="0" smtClean="0"/>
                    </a:p>
                    <a:p>
                      <a:pPr marL="285750" indent="-285750">
                        <a:buFont typeface="Arial" panose="020B0604020202020204" pitchFamily="34" charset="0"/>
                        <a:buChar char="•"/>
                      </a:pPr>
                      <a:r>
                        <a:rPr lang="en-GB" sz="1600" baseline="0" dirty="0" smtClean="0"/>
                        <a:t>In 1066 he contributed 100 ships and fought at Hastings which helped his brother take the throne.</a:t>
                      </a:r>
                    </a:p>
                    <a:p>
                      <a:pPr marL="285750" indent="-285750">
                        <a:buFont typeface="Arial" panose="020B0604020202020204" pitchFamily="34" charset="0"/>
                        <a:buChar char="•"/>
                      </a:pPr>
                      <a:endParaRPr lang="en-GB" sz="1600" baseline="0" dirty="0" smtClean="0"/>
                    </a:p>
                    <a:p>
                      <a:pPr marL="285750" indent="-285750">
                        <a:buFont typeface="Arial" panose="020B0604020202020204" pitchFamily="34" charset="0"/>
                        <a:buChar char="•"/>
                      </a:pPr>
                      <a:r>
                        <a:rPr lang="en-GB" sz="1600" baseline="0" dirty="0" smtClean="0"/>
                        <a:t>He commissioned the Bayeux Tapestry which helped strengthen William’s image as the rightful King of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855840"/>
                  </a:ext>
                </a:extLst>
              </a:tr>
            </a:tbl>
          </a:graphicData>
        </a:graphic>
      </p:graphicFrame>
    </p:spTree>
    <p:extLst>
      <p:ext uri="{BB962C8B-B14F-4D97-AF65-F5344CB8AC3E}">
        <p14:creationId xmlns:p14="http://schemas.microsoft.com/office/powerpoint/2010/main" val="3322857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938</Words>
  <Application>Microsoft Office PowerPoint</Application>
  <PresentationFormat>On-screen Show (4:3)</PresentationFormat>
  <Paragraphs>73</Paragraphs>
  <Slides>7</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How significant was Bishop Odo in Norman England?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Profiles: William and Odo</dc:title>
  <dc:creator>User</dc:creator>
  <cp:lastModifiedBy>User</cp:lastModifiedBy>
  <cp:revision>12</cp:revision>
  <dcterms:created xsi:type="dcterms:W3CDTF">2017-02-06T20:17:02Z</dcterms:created>
  <dcterms:modified xsi:type="dcterms:W3CDTF">2017-06-22T18:10:11Z</dcterms:modified>
</cp:coreProperties>
</file>