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5" r:id="rId7"/>
    <p:sldId id="266" r:id="rId8"/>
    <p:sldId id="267" r:id="rId9"/>
    <p:sldId id="263" r:id="rId10"/>
    <p:sldId id="262" r:id="rId11"/>
    <p:sldId id="261"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AF3E90F-7BC7-416E-8E87-1735633FCBD6}" type="datetimeFigureOut">
              <a:rPr lang="en-GB" smtClean="0"/>
              <a:t>13/09/2018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4EA9A0-5646-45CF-BF11-44E839F3B8BC}" type="slidenum">
              <a:rPr lang="en-GB" smtClean="0"/>
              <a:t>‹#›</a:t>
            </a:fld>
            <a:endParaRPr lang="en-GB"/>
          </a:p>
        </p:txBody>
      </p:sp>
    </p:spTree>
    <p:extLst>
      <p:ext uri="{BB962C8B-B14F-4D97-AF65-F5344CB8AC3E}">
        <p14:creationId xmlns:p14="http://schemas.microsoft.com/office/powerpoint/2010/main" val="65827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F3E90F-7BC7-416E-8E87-1735633FCBD6}" type="datetimeFigureOut">
              <a:rPr lang="en-GB" smtClean="0"/>
              <a:t>13/09/2018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4EA9A0-5646-45CF-BF11-44E839F3B8BC}" type="slidenum">
              <a:rPr lang="en-GB" smtClean="0"/>
              <a:t>‹#›</a:t>
            </a:fld>
            <a:endParaRPr lang="en-GB"/>
          </a:p>
        </p:txBody>
      </p:sp>
    </p:spTree>
    <p:extLst>
      <p:ext uri="{BB962C8B-B14F-4D97-AF65-F5344CB8AC3E}">
        <p14:creationId xmlns:p14="http://schemas.microsoft.com/office/powerpoint/2010/main" val="1201020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F3E90F-7BC7-416E-8E87-1735633FCBD6}" type="datetimeFigureOut">
              <a:rPr lang="en-GB" smtClean="0"/>
              <a:t>13/09/2018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4EA9A0-5646-45CF-BF11-44E839F3B8BC}" type="slidenum">
              <a:rPr lang="en-GB" smtClean="0"/>
              <a:t>‹#›</a:t>
            </a:fld>
            <a:endParaRPr lang="en-GB"/>
          </a:p>
        </p:txBody>
      </p:sp>
    </p:spTree>
    <p:extLst>
      <p:ext uri="{BB962C8B-B14F-4D97-AF65-F5344CB8AC3E}">
        <p14:creationId xmlns:p14="http://schemas.microsoft.com/office/powerpoint/2010/main" val="2087646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F3E90F-7BC7-416E-8E87-1735633FCBD6}" type="datetimeFigureOut">
              <a:rPr lang="en-GB" smtClean="0"/>
              <a:t>13/09/2018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4EA9A0-5646-45CF-BF11-44E839F3B8BC}" type="slidenum">
              <a:rPr lang="en-GB" smtClean="0"/>
              <a:t>‹#›</a:t>
            </a:fld>
            <a:endParaRPr lang="en-GB"/>
          </a:p>
        </p:txBody>
      </p:sp>
    </p:spTree>
    <p:extLst>
      <p:ext uri="{BB962C8B-B14F-4D97-AF65-F5344CB8AC3E}">
        <p14:creationId xmlns:p14="http://schemas.microsoft.com/office/powerpoint/2010/main" val="3940477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AF3E90F-7BC7-416E-8E87-1735633FCBD6}" type="datetimeFigureOut">
              <a:rPr lang="en-GB" smtClean="0"/>
              <a:t>13/09/2018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4EA9A0-5646-45CF-BF11-44E839F3B8BC}" type="slidenum">
              <a:rPr lang="en-GB" smtClean="0"/>
              <a:t>‹#›</a:t>
            </a:fld>
            <a:endParaRPr lang="en-GB"/>
          </a:p>
        </p:txBody>
      </p:sp>
    </p:spTree>
    <p:extLst>
      <p:ext uri="{BB962C8B-B14F-4D97-AF65-F5344CB8AC3E}">
        <p14:creationId xmlns:p14="http://schemas.microsoft.com/office/powerpoint/2010/main" val="1722268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AF3E90F-7BC7-416E-8E87-1735633FCBD6}" type="datetimeFigureOut">
              <a:rPr lang="en-GB" smtClean="0"/>
              <a:t>13/09/2018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4EA9A0-5646-45CF-BF11-44E839F3B8BC}" type="slidenum">
              <a:rPr lang="en-GB" smtClean="0"/>
              <a:t>‹#›</a:t>
            </a:fld>
            <a:endParaRPr lang="en-GB"/>
          </a:p>
        </p:txBody>
      </p:sp>
    </p:spTree>
    <p:extLst>
      <p:ext uri="{BB962C8B-B14F-4D97-AF65-F5344CB8AC3E}">
        <p14:creationId xmlns:p14="http://schemas.microsoft.com/office/powerpoint/2010/main" val="856623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AF3E90F-7BC7-416E-8E87-1735633FCBD6}" type="datetimeFigureOut">
              <a:rPr lang="en-GB" smtClean="0"/>
              <a:t>13/09/2018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54EA9A0-5646-45CF-BF11-44E839F3B8BC}" type="slidenum">
              <a:rPr lang="en-GB" smtClean="0"/>
              <a:t>‹#›</a:t>
            </a:fld>
            <a:endParaRPr lang="en-GB"/>
          </a:p>
        </p:txBody>
      </p:sp>
    </p:spTree>
    <p:extLst>
      <p:ext uri="{BB962C8B-B14F-4D97-AF65-F5344CB8AC3E}">
        <p14:creationId xmlns:p14="http://schemas.microsoft.com/office/powerpoint/2010/main" val="836958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AF3E90F-7BC7-416E-8E87-1735633FCBD6}" type="datetimeFigureOut">
              <a:rPr lang="en-GB" smtClean="0"/>
              <a:t>13/09/2018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54EA9A0-5646-45CF-BF11-44E839F3B8BC}" type="slidenum">
              <a:rPr lang="en-GB" smtClean="0"/>
              <a:t>‹#›</a:t>
            </a:fld>
            <a:endParaRPr lang="en-GB"/>
          </a:p>
        </p:txBody>
      </p:sp>
    </p:spTree>
    <p:extLst>
      <p:ext uri="{BB962C8B-B14F-4D97-AF65-F5344CB8AC3E}">
        <p14:creationId xmlns:p14="http://schemas.microsoft.com/office/powerpoint/2010/main" val="360636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F3E90F-7BC7-416E-8E87-1735633FCBD6}" type="datetimeFigureOut">
              <a:rPr lang="en-GB" smtClean="0"/>
              <a:t>13/09/2018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54EA9A0-5646-45CF-BF11-44E839F3B8BC}" type="slidenum">
              <a:rPr lang="en-GB" smtClean="0"/>
              <a:t>‹#›</a:t>
            </a:fld>
            <a:endParaRPr lang="en-GB"/>
          </a:p>
        </p:txBody>
      </p:sp>
    </p:spTree>
    <p:extLst>
      <p:ext uri="{BB962C8B-B14F-4D97-AF65-F5344CB8AC3E}">
        <p14:creationId xmlns:p14="http://schemas.microsoft.com/office/powerpoint/2010/main" val="3676449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AF3E90F-7BC7-416E-8E87-1735633FCBD6}" type="datetimeFigureOut">
              <a:rPr lang="en-GB" smtClean="0"/>
              <a:t>13/09/2018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4EA9A0-5646-45CF-BF11-44E839F3B8BC}" type="slidenum">
              <a:rPr lang="en-GB" smtClean="0"/>
              <a:t>‹#›</a:t>
            </a:fld>
            <a:endParaRPr lang="en-GB"/>
          </a:p>
        </p:txBody>
      </p:sp>
    </p:spTree>
    <p:extLst>
      <p:ext uri="{BB962C8B-B14F-4D97-AF65-F5344CB8AC3E}">
        <p14:creationId xmlns:p14="http://schemas.microsoft.com/office/powerpoint/2010/main" val="3662621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AF3E90F-7BC7-416E-8E87-1735633FCBD6}" type="datetimeFigureOut">
              <a:rPr lang="en-GB" smtClean="0"/>
              <a:t>13/09/2018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4EA9A0-5646-45CF-BF11-44E839F3B8BC}" type="slidenum">
              <a:rPr lang="en-GB" smtClean="0"/>
              <a:t>‹#›</a:t>
            </a:fld>
            <a:endParaRPr lang="en-GB"/>
          </a:p>
        </p:txBody>
      </p:sp>
    </p:spTree>
    <p:extLst>
      <p:ext uri="{BB962C8B-B14F-4D97-AF65-F5344CB8AC3E}">
        <p14:creationId xmlns:p14="http://schemas.microsoft.com/office/powerpoint/2010/main" val="1346459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F3E90F-7BC7-416E-8E87-1735633FCBD6}" type="datetimeFigureOut">
              <a:rPr lang="en-GB" smtClean="0"/>
              <a:t>13/09/2018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4EA9A0-5646-45CF-BF11-44E839F3B8BC}" type="slidenum">
              <a:rPr lang="en-GB" smtClean="0"/>
              <a:t>‹#›</a:t>
            </a:fld>
            <a:endParaRPr lang="en-GB"/>
          </a:p>
        </p:txBody>
      </p:sp>
    </p:spTree>
    <p:extLst>
      <p:ext uri="{BB962C8B-B14F-4D97-AF65-F5344CB8AC3E}">
        <p14:creationId xmlns:p14="http://schemas.microsoft.com/office/powerpoint/2010/main" val="2744228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MvuYATh7Y74"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82319" y="-42590"/>
            <a:ext cx="9144000" cy="1465263"/>
          </a:xfrm>
        </p:spPr>
        <p:txBody>
          <a:bodyPr>
            <a:normAutofit/>
          </a:bodyPr>
          <a:lstStyle/>
          <a:p>
            <a:pPr algn="l"/>
            <a:r>
              <a:rPr lang="en-GB" sz="4000" b="1" u="sng" dirty="0" smtClean="0"/>
              <a:t>How did ideas about the cause of disease change in the 20</a:t>
            </a:r>
            <a:r>
              <a:rPr lang="en-GB" sz="4000" b="1" u="sng" baseline="30000" dirty="0" smtClean="0"/>
              <a:t>th</a:t>
            </a:r>
            <a:r>
              <a:rPr lang="en-GB" sz="4000" b="1" u="sng" dirty="0" smtClean="0"/>
              <a:t> Century?</a:t>
            </a:r>
            <a:endParaRPr lang="en-GB" sz="4000" b="1" u="sng" dirty="0"/>
          </a:p>
        </p:txBody>
      </p:sp>
      <p:sp>
        <p:nvSpPr>
          <p:cNvPr id="3" name="Subtitle 2"/>
          <p:cNvSpPr>
            <a:spLocks noGrp="1"/>
          </p:cNvSpPr>
          <p:nvPr>
            <p:ph type="subTitle" idx="1"/>
          </p:nvPr>
        </p:nvSpPr>
        <p:spPr>
          <a:xfrm>
            <a:off x="1171496" y="1820214"/>
            <a:ext cx="5515906" cy="1755499"/>
          </a:xfrm>
          <a:solidFill>
            <a:srgbClr val="FFFF66"/>
          </a:solidFill>
        </p:spPr>
        <p:txBody>
          <a:bodyPr>
            <a:noAutofit/>
          </a:bodyPr>
          <a:lstStyle/>
          <a:p>
            <a:pPr algn="l"/>
            <a:r>
              <a:rPr lang="en-GB" sz="2800" dirty="0" smtClean="0">
                <a:solidFill>
                  <a:srgbClr val="FF0000"/>
                </a:solidFill>
              </a:rPr>
              <a:t>Starter: </a:t>
            </a:r>
            <a:r>
              <a:rPr lang="en-GB" sz="2800" dirty="0" smtClean="0"/>
              <a:t>Your teacher will ask you a series of questions about John Snow and Edward Jenner. On your mini whiteboard, write your answers!</a:t>
            </a:r>
            <a:endParaRPr lang="en-GB" sz="28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91047" y="1493377"/>
            <a:ext cx="4896069" cy="2754039"/>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00145" y="4318121"/>
            <a:ext cx="4886971" cy="2224015"/>
          </a:xfrm>
          <a:prstGeom prst="rect">
            <a:avLst/>
          </a:prstGeom>
        </p:spPr>
      </p:pic>
      <p:sp>
        <p:nvSpPr>
          <p:cNvPr id="6" name="TextBox 5"/>
          <p:cNvSpPr txBox="1"/>
          <p:nvPr/>
        </p:nvSpPr>
        <p:spPr>
          <a:xfrm>
            <a:off x="1171496" y="3821373"/>
            <a:ext cx="5311191" cy="2246769"/>
          </a:xfrm>
          <a:prstGeom prst="rect">
            <a:avLst/>
          </a:prstGeom>
          <a:solidFill>
            <a:schemeClr val="accent1">
              <a:lumMod val="20000"/>
              <a:lumOff val="80000"/>
            </a:schemeClr>
          </a:solidFill>
        </p:spPr>
        <p:txBody>
          <a:bodyPr wrap="square" rtlCol="0">
            <a:spAutoFit/>
          </a:bodyPr>
          <a:lstStyle/>
          <a:p>
            <a:r>
              <a:rPr lang="en-GB" sz="2000" b="1" i="1" dirty="0" smtClean="0"/>
              <a:t>In this lesson we will:</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Describe the key events which led to the mapping of the human genome.</a:t>
            </a:r>
          </a:p>
          <a:p>
            <a:pPr marL="342900" indent="-342900">
              <a:buFont typeface="Arial" panose="020B0604020202020204" pitchFamily="34" charset="0"/>
              <a:buChar char="•"/>
            </a:pPr>
            <a:r>
              <a:rPr lang="en-GB" sz="2000" dirty="0" smtClean="0"/>
              <a:t>Assess how different our knowledge of lifestyle choices and disease was by the end of the 20</a:t>
            </a:r>
            <a:r>
              <a:rPr lang="en-GB" sz="2000" baseline="30000" dirty="0" smtClean="0"/>
              <a:t>th</a:t>
            </a:r>
            <a:r>
              <a:rPr lang="en-GB" sz="2000" dirty="0" smtClean="0"/>
              <a:t> Century.</a:t>
            </a:r>
          </a:p>
        </p:txBody>
      </p:sp>
    </p:spTree>
    <p:extLst>
      <p:ext uri="{BB962C8B-B14F-4D97-AF65-F5344CB8AC3E}">
        <p14:creationId xmlns:p14="http://schemas.microsoft.com/office/powerpoint/2010/main" val="1642948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45902" y="1651032"/>
            <a:ext cx="5836832" cy="1631216"/>
          </a:xfrm>
          <a:prstGeom prst="rect">
            <a:avLst/>
          </a:prstGeom>
          <a:solidFill>
            <a:schemeClr val="accent4">
              <a:lumMod val="40000"/>
              <a:lumOff val="60000"/>
            </a:schemeClr>
          </a:solidFill>
        </p:spPr>
        <p:txBody>
          <a:bodyPr wrap="square" rtlCol="0">
            <a:spAutoFit/>
          </a:bodyPr>
          <a:lstStyle/>
          <a:p>
            <a:r>
              <a:rPr lang="en-GB" sz="2000" b="1" u="sng" dirty="0" smtClean="0"/>
              <a:t>Targets 7-4</a:t>
            </a:r>
          </a:p>
          <a:p>
            <a:endParaRPr lang="en-GB" sz="2000" b="1" u="sng" dirty="0"/>
          </a:p>
          <a:p>
            <a:r>
              <a:rPr lang="en-GB" sz="2000" dirty="0" smtClean="0"/>
              <a:t>For each of the below, explain the health problems </a:t>
            </a:r>
            <a:r>
              <a:rPr lang="en-GB" sz="2000" b="1" u="sng" dirty="0" smtClean="0"/>
              <a:t>and</a:t>
            </a:r>
            <a:r>
              <a:rPr lang="en-GB" sz="2000" dirty="0" smtClean="0"/>
              <a:t> how it was different/similar from previous periods. </a:t>
            </a:r>
            <a:endParaRPr lang="en-GB" sz="2000" dirty="0"/>
          </a:p>
        </p:txBody>
      </p:sp>
      <p:sp>
        <p:nvSpPr>
          <p:cNvPr id="4" name="TextBox 3"/>
          <p:cNvSpPr txBox="1"/>
          <p:nvPr/>
        </p:nvSpPr>
        <p:spPr>
          <a:xfrm>
            <a:off x="6145902" y="3430137"/>
            <a:ext cx="5836832" cy="2923877"/>
          </a:xfrm>
          <a:prstGeom prst="rect">
            <a:avLst/>
          </a:prstGeom>
          <a:solidFill>
            <a:schemeClr val="accent2">
              <a:lumMod val="20000"/>
              <a:lumOff val="80000"/>
            </a:schemeClr>
          </a:solidFill>
        </p:spPr>
        <p:txBody>
          <a:bodyPr wrap="square" rtlCol="0">
            <a:spAutoFit/>
          </a:bodyPr>
          <a:lstStyle/>
          <a:p>
            <a:r>
              <a:rPr lang="en-GB" sz="2000" b="1" u="sng" dirty="0" smtClean="0"/>
              <a:t>Targets 3-2</a:t>
            </a:r>
          </a:p>
          <a:p>
            <a:endParaRPr lang="en-GB" sz="2000" b="1" u="sng" dirty="0"/>
          </a:p>
          <a:p>
            <a:r>
              <a:rPr lang="en-GB" dirty="0" smtClean="0"/>
              <a:t>For each of the following, explain the health problems: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Smoking</a:t>
            </a:r>
          </a:p>
          <a:p>
            <a:pPr marL="285750" indent="-285750">
              <a:buFont typeface="Arial" panose="020B0604020202020204" pitchFamily="34" charset="0"/>
              <a:buChar char="•"/>
            </a:pPr>
            <a:r>
              <a:rPr lang="en-GB" dirty="0" smtClean="0"/>
              <a:t>Poor diet</a:t>
            </a:r>
          </a:p>
          <a:p>
            <a:pPr marL="285750" indent="-285750">
              <a:buFont typeface="Arial" panose="020B0604020202020204" pitchFamily="34" charset="0"/>
              <a:buChar char="•"/>
            </a:pPr>
            <a:r>
              <a:rPr lang="en-GB" dirty="0" smtClean="0"/>
              <a:t>Excessive alcohol use</a:t>
            </a:r>
          </a:p>
          <a:p>
            <a:pPr marL="285750" indent="-285750">
              <a:buFont typeface="Arial" panose="020B0604020202020204" pitchFamily="34" charset="0"/>
              <a:buChar char="•"/>
            </a:pPr>
            <a:r>
              <a:rPr lang="en-GB" dirty="0" smtClean="0"/>
              <a:t>Drug taking</a:t>
            </a:r>
          </a:p>
          <a:p>
            <a:pPr marL="285750" indent="-285750">
              <a:buFont typeface="Arial" panose="020B0604020202020204" pitchFamily="34" charset="0"/>
              <a:buChar char="•"/>
            </a:pPr>
            <a:r>
              <a:rPr lang="en-GB" dirty="0" smtClean="0"/>
              <a:t>Unprotected sex</a:t>
            </a:r>
          </a:p>
          <a:p>
            <a:pPr marL="285750" indent="-285750">
              <a:buFont typeface="Arial" panose="020B0604020202020204" pitchFamily="34" charset="0"/>
              <a:buChar char="•"/>
            </a:pPr>
            <a:r>
              <a:rPr lang="en-GB" dirty="0" smtClean="0"/>
              <a:t>Tanning (using sun beds) </a:t>
            </a:r>
          </a:p>
        </p:txBody>
      </p:sp>
      <p:sp>
        <p:nvSpPr>
          <p:cNvPr id="5" name="TextBox 4"/>
          <p:cNvSpPr txBox="1"/>
          <p:nvPr/>
        </p:nvSpPr>
        <p:spPr>
          <a:xfrm>
            <a:off x="177421" y="144887"/>
            <a:ext cx="5036024" cy="584775"/>
          </a:xfrm>
          <a:prstGeom prst="rect">
            <a:avLst/>
          </a:prstGeom>
          <a:noFill/>
        </p:spPr>
        <p:txBody>
          <a:bodyPr wrap="square" rtlCol="0">
            <a:spAutoFit/>
          </a:bodyPr>
          <a:lstStyle/>
          <a:p>
            <a:r>
              <a:rPr lang="en-GB" sz="3200" dirty="0" smtClean="0"/>
              <a:t>Learning Task </a:t>
            </a:r>
            <a:r>
              <a:rPr lang="en-GB" sz="3200" dirty="0" smtClean="0">
                <a:solidFill>
                  <a:srgbClr val="FF0000"/>
                </a:solidFill>
              </a:rPr>
              <a:t>Two</a:t>
            </a:r>
            <a:endParaRPr lang="en-GB" sz="3200" dirty="0">
              <a:solidFill>
                <a:srgbClr val="FF0000"/>
              </a:solidFill>
            </a:endParaRPr>
          </a:p>
        </p:txBody>
      </p:sp>
      <p:sp>
        <p:nvSpPr>
          <p:cNvPr id="6" name="TextBox 5"/>
          <p:cNvSpPr txBox="1"/>
          <p:nvPr/>
        </p:nvSpPr>
        <p:spPr>
          <a:xfrm>
            <a:off x="177421" y="1050867"/>
            <a:ext cx="5268036" cy="1200329"/>
          </a:xfrm>
          <a:prstGeom prst="rect">
            <a:avLst/>
          </a:prstGeom>
          <a:noFill/>
        </p:spPr>
        <p:txBody>
          <a:bodyPr wrap="square" rtlCol="0">
            <a:spAutoFit/>
          </a:bodyPr>
          <a:lstStyle/>
          <a:p>
            <a:r>
              <a:rPr lang="en-GB" sz="2400" dirty="0" smtClean="0"/>
              <a:t>Use the information on pp.104-105, as well as general knowledge to complete the following tasks.</a:t>
            </a:r>
            <a:endParaRPr lang="en-GB" sz="2400" dirty="0"/>
          </a:p>
        </p:txBody>
      </p:sp>
      <p:pic>
        <p:nvPicPr>
          <p:cNvPr id="7" name="Picture 6"/>
          <p:cNvPicPr>
            <a:picLocks noChangeAspect="1"/>
          </p:cNvPicPr>
          <p:nvPr/>
        </p:nvPicPr>
        <p:blipFill>
          <a:blip r:embed="rId2"/>
          <a:stretch>
            <a:fillRect/>
          </a:stretch>
        </p:blipFill>
        <p:spPr>
          <a:xfrm>
            <a:off x="177421" y="2449901"/>
            <a:ext cx="5864009" cy="3904113"/>
          </a:xfrm>
          <a:prstGeom prst="rect">
            <a:avLst/>
          </a:prstGeom>
        </p:spPr>
      </p:pic>
    </p:spTree>
    <p:extLst>
      <p:ext uri="{BB962C8B-B14F-4D97-AF65-F5344CB8AC3E}">
        <p14:creationId xmlns:p14="http://schemas.microsoft.com/office/powerpoint/2010/main" val="2332121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89337442"/>
              </p:ext>
            </p:extLst>
          </p:nvPr>
        </p:nvGraphicFramePr>
        <p:xfrm>
          <a:off x="285086" y="232012"/>
          <a:ext cx="11629410" cy="6283960"/>
        </p:xfrm>
        <a:graphic>
          <a:graphicData uri="http://schemas.openxmlformats.org/drawingml/2006/table">
            <a:tbl>
              <a:tblPr firstRow="1" bandRow="1">
                <a:tableStyleId>{2D5ABB26-0587-4C30-8999-92F81FD0307C}</a:tableStyleId>
              </a:tblPr>
              <a:tblGrid>
                <a:gridCol w="1775726">
                  <a:extLst>
                    <a:ext uri="{9D8B030D-6E8A-4147-A177-3AD203B41FA5}">
                      <a16:colId xmlns:a16="http://schemas.microsoft.com/office/drawing/2014/main" val="1723137740"/>
                    </a:ext>
                  </a:extLst>
                </a:gridCol>
                <a:gridCol w="5977214">
                  <a:extLst>
                    <a:ext uri="{9D8B030D-6E8A-4147-A177-3AD203B41FA5}">
                      <a16:colId xmlns:a16="http://schemas.microsoft.com/office/drawing/2014/main" val="1345495148"/>
                    </a:ext>
                  </a:extLst>
                </a:gridCol>
                <a:gridCol w="3876470">
                  <a:extLst>
                    <a:ext uri="{9D8B030D-6E8A-4147-A177-3AD203B41FA5}">
                      <a16:colId xmlns:a16="http://schemas.microsoft.com/office/drawing/2014/main" val="1217005657"/>
                    </a:ext>
                  </a:extLst>
                </a:gridCol>
              </a:tblGrid>
              <a:tr h="370840">
                <a:tc>
                  <a:txBody>
                    <a:bodyPr/>
                    <a:lstStyle/>
                    <a:p>
                      <a:r>
                        <a:rPr lang="en-GB" sz="1600" b="1" dirty="0" smtClean="0"/>
                        <a:t>Lifestyle</a:t>
                      </a:r>
                      <a:endParaRPr lang="en-GB"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en-GB" sz="1600" b="1" dirty="0" smtClean="0"/>
                        <a:t>Effects</a:t>
                      </a:r>
                      <a:endParaRPr lang="en-GB"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en-GB" sz="1600" b="1" dirty="0" smtClean="0"/>
                        <a:t>Difference from before</a:t>
                      </a:r>
                      <a:endParaRPr lang="en-GB"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597848298"/>
                  </a:ext>
                </a:extLst>
              </a:tr>
              <a:tr h="370840">
                <a:tc>
                  <a:txBody>
                    <a:bodyPr/>
                    <a:lstStyle/>
                    <a:p>
                      <a:r>
                        <a:rPr lang="en-GB" sz="1600" dirty="0" smtClean="0"/>
                        <a:t>Smoking</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t>Causes many problems like high blood pressure, cancer (lung,</a:t>
                      </a:r>
                      <a:r>
                        <a:rPr lang="en-GB" sz="1600" baseline="0" dirty="0" smtClean="0"/>
                        <a:t> throat and mouth), heart disease, tooth decay. It is more dangerous to second hand smoke. Children exposed to cigarette smoke are more likely to develop asthma.</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t>In the 1920s it became</a:t>
                      </a:r>
                      <a:r>
                        <a:rPr lang="en-GB" sz="1600" baseline="0" dirty="0" smtClean="0"/>
                        <a:t> very popular and was associated with being young and free. Women smoked during this period to rebel. Cigarettes were often advertised on radio, in public and eventually on TV. </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157750"/>
                  </a:ext>
                </a:extLst>
              </a:tr>
              <a:tr h="370840">
                <a:tc>
                  <a:txBody>
                    <a:bodyPr/>
                    <a:lstStyle/>
                    <a:p>
                      <a:r>
                        <a:rPr lang="en-GB" sz="1600" dirty="0" smtClean="0"/>
                        <a:t>Poor</a:t>
                      </a:r>
                      <a:r>
                        <a:rPr lang="en-GB" sz="1600" baseline="0" dirty="0" smtClean="0"/>
                        <a:t> diet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t>Doctors now recommend plenty</a:t>
                      </a:r>
                      <a:r>
                        <a:rPr lang="en-GB" sz="1600" baseline="0" dirty="0" smtClean="0"/>
                        <a:t> of fresh fruits and vegetables and everything in moderation. Too much sugar can cause the body to develop Type 2 diabetes. Too much fat can lead to heart disease. Not getting the correct nutrients or not eating enough can cause problems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t>People</a:t>
                      </a:r>
                      <a:r>
                        <a:rPr lang="en-GB" sz="1600" baseline="0" dirty="0" smtClean="0"/>
                        <a:t> have always linked diet to disease due to belief in Four Humours. During plague outbreaks, fresh fruit and veg was always recommended. </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6536458"/>
                  </a:ext>
                </a:extLst>
              </a:tr>
              <a:tr h="370840">
                <a:tc>
                  <a:txBody>
                    <a:bodyPr/>
                    <a:lstStyle/>
                    <a:p>
                      <a:r>
                        <a:rPr lang="en-GB" sz="1600" dirty="0" smtClean="0"/>
                        <a:t>Alcohol</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t>Drinking too much alcohol</a:t>
                      </a:r>
                      <a:r>
                        <a:rPr lang="en-GB" sz="1600" baseline="0" dirty="0" smtClean="0"/>
                        <a:t> by binging or alcoholism can lead to liver disease and kidney problems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4033348"/>
                  </a:ext>
                </a:extLst>
              </a:tr>
              <a:tr h="370840">
                <a:tc>
                  <a:txBody>
                    <a:bodyPr/>
                    <a:lstStyle/>
                    <a:p>
                      <a:r>
                        <a:rPr lang="en-GB" sz="1600" dirty="0" smtClean="0"/>
                        <a:t>Drug</a:t>
                      </a:r>
                      <a:r>
                        <a:rPr lang="en-GB" sz="1600" baseline="0" dirty="0" smtClean="0"/>
                        <a:t> taking</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t>Diseases such as aids can</a:t>
                      </a:r>
                      <a:r>
                        <a:rPr lang="en-GB" sz="1600" baseline="0" dirty="0" smtClean="0"/>
                        <a:t> be spread through drug taking, as well as addition and overdose.</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t>Drug</a:t>
                      </a:r>
                      <a:r>
                        <a:rPr lang="en-GB" sz="1600" baseline="0" dirty="0" smtClean="0"/>
                        <a:t> use has always been common, particularly in the 19</a:t>
                      </a:r>
                      <a:r>
                        <a:rPr lang="en-GB" sz="1600" baseline="30000" dirty="0" smtClean="0"/>
                        <a:t>th</a:t>
                      </a:r>
                      <a:r>
                        <a:rPr lang="en-GB" sz="1600" baseline="0" dirty="0" smtClean="0"/>
                        <a:t> century with the use of opiates. Laws have become more strict and drugs more regulated.</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8390031"/>
                  </a:ext>
                </a:extLst>
              </a:tr>
              <a:tr h="370840">
                <a:tc>
                  <a:txBody>
                    <a:bodyPr/>
                    <a:lstStyle/>
                    <a:p>
                      <a:r>
                        <a:rPr lang="en-GB" sz="1600" dirty="0" smtClean="0"/>
                        <a:t>Unprotected sex</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t>STIs</a:t>
                      </a:r>
                      <a:r>
                        <a:rPr lang="en-GB" sz="1600" baseline="0" dirty="0" smtClean="0"/>
                        <a:t> are very common amongst those who have regular unprotected sex.</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t>Different</a:t>
                      </a:r>
                      <a:r>
                        <a:rPr lang="en-GB" sz="1600" baseline="0" dirty="0" smtClean="0"/>
                        <a:t> from previous decades where diseases like syphilis were never linked to sex. In the 1960s and 1970s, unprotected sex was common amongst the youth with little knowledge of the impacts.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9887316"/>
                  </a:ext>
                </a:extLst>
              </a:tr>
              <a:tr h="370840">
                <a:tc>
                  <a:txBody>
                    <a:bodyPr/>
                    <a:lstStyle/>
                    <a:p>
                      <a:r>
                        <a:rPr lang="en-GB" sz="1600" dirty="0" smtClean="0"/>
                        <a:t>Tanning</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t>Exposure</a:t>
                      </a:r>
                      <a:r>
                        <a:rPr lang="en-GB" sz="1600" baseline="0" dirty="0" smtClean="0"/>
                        <a:t> to UV light on tanning beds can cause skin cancers.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t>Completely different as was not a problem prior</a:t>
                      </a:r>
                      <a:r>
                        <a:rPr lang="en-GB" sz="1600" baseline="0" dirty="0" smtClean="0"/>
                        <a:t> to the 21</a:t>
                      </a:r>
                      <a:r>
                        <a:rPr lang="en-GB" sz="1600" baseline="30000" dirty="0" smtClean="0"/>
                        <a:t>st</a:t>
                      </a:r>
                      <a:r>
                        <a:rPr lang="en-GB" sz="1600" baseline="0" dirty="0" smtClean="0"/>
                        <a:t> century.</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36782"/>
                  </a:ext>
                </a:extLst>
              </a:tr>
            </a:tbl>
          </a:graphicData>
        </a:graphic>
      </p:graphicFrame>
    </p:spTree>
    <p:extLst>
      <p:ext uri="{BB962C8B-B14F-4D97-AF65-F5344CB8AC3E}">
        <p14:creationId xmlns:p14="http://schemas.microsoft.com/office/powerpoint/2010/main" val="3013957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9743" y="1310187"/>
            <a:ext cx="8120418" cy="3108543"/>
          </a:xfrm>
          <a:prstGeom prst="rect">
            <a:avLst/>
          </a:prstGeom>
          <a:noFill/>
        </p:spPr>
        <p:txBody>
          <a:bodyPr wrap="square" rtlCol="0">
            <a:spAutoFit/>
          </a:bodyPr>
          <a:lstStyle/>
          <a:p>
            <a:r>
              <a:rPr lang="en-GB" sz="2800" dirty="0" smtClean="0">
                <a:solidFill>
                  <a:srgbClr val="FF0000"/>
                </a:solidFill>
              </a:rPr>
              <a:t>Checkpoint: </a:t>
            </a:r>
            <a:endParaRPr lang="en-GB" sz="4000" dirty="0"/>
          </a:p>
          <a:p>
            <a:pPr marL="342900" indent="-342900">
              <a:buAutoNum type="arabicPeriod"/>
            </a:pPr>
            <a:r>
              <a:rPr lang="en-GB" sz="2800" dirty="0" smtClean="0"/>
              <a:t>What are Mendel’s ‘Fundamental Laws of Inheritance’?</a:t>
            </a:r>
          </a:p>
          <a:p>
            <a:pPr marL="342900" indent="-342900">
              <a:buAutoNum type="arabicPeriod"/>
            </a:pPr>
            <a:r>
              <a:rPr lang="en-GB" sz="2800" dirty="0" smtClean="0"/>
              <a:t>How are beliefs about smoking different in the 20th Century?</a:t>
            </a:r>
          </a:p>
          <a:p>
            <a:pPr marL="342900" indent="-342900">
              <a:buAutoNum type="arabicPeriod"/>
            </a:pPr>
            <a:r>
              <a:rPr lang="en-GB" sz="2800" dirty="0" smtClean="0"/>
              <a:t>How were beliefs about diet different in the 20</a:t>
            </a:r>
            <a:r>
              <a:rPr lang="en-GB" sz="2800" baseline="30000" dirty="0" smtClean="0"/>
              <a:t>th</a:t>
            </a:r>
            <a:r>
              <a:rPr lang="en-GB" sz="2800" dirty="0" smtClean="0"/>
              <a:t> Century?</a:t>
            </a:r>
          </a:p>
        </p:txBody>
      </p:sp>
    </p:spTree>
    <p:extLst>
      <p:ext uri="{BB962C8B-B14F-4D97-AF65-F5344CB8AC3E}">
        <p14:creationId xmlns:p14="http://schemas.microsoft.com/office/powerpoint/2010/main" val="2200683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015" y="623237"/>
            <a:ext cx="7371470" cy="5940088"/>
          </a:xfrm>
          <a:prstGeom prst="rect">
            <a:avLst/>
          </a:prstGeom>
          <a:solidFill>
            <a:schemeClr val="accent5">
              <a:lumMod val="20000"/>
              <a:lumOff val="80000"/>
            </a:schemeClr>
          </a:solidFill>
        </p:spPr>
        <p:txBody>
          <a:bodyPr wrap="square" rtlCol="0">
            <a:spAutoFit/>
          </a:bodyPr>
          <a:lstStyle/>
          <a:p>
            <a:r>
              <a:rPr lang="en-GB" sz="2000" dirty="0" smtClean="0"/>
              <a:t>By 1900, it was clear to scientists that microbes did not cause all illness and disease. E.g. babies being born with conditions that developed in the womb.</a:t>
            </a:r>
          </a:p>
          <a:p>
            <a:endParaRPr lang="en-GB" sz="2000" dirty="0"/>
          </a:p>
          <a:p>
            <a:r>
              <a:rPr lang="en-GB" sz="2000" dirty="0" smtClean="0"/>
              <a:t>The cause of this remained a mystery to doctors for the first half of the 20</a:t>
            </a:r>
            <a:r>
              <a:rPr lang="en-GB" sz="2000" baseline="30000" dirty="0" smtClean="0"/>
              <a:t>th</a:t>
            </a:r>
            <a:r>
              <a:rPr lang="en-GB" sz="2000" dirty="0" smtClean="0"/>
              <a:t> Century. There was still a piece of the puzzle missing – how did children inherit traits from their parents?</a:t>
            </a:r>
          </a:p>
          <a:p>
            <a:endParaRPr lang="en-GB" sz="2000" dirty="0"/>
          </a:p>
          <a:p>
            <a:r>
              <a:rPr lang="en-GB" sz="2000" dirty="0" smtClean="0"/>
              <a:t>Early scientists, such as Mendel, theorised that genes come in pairs and one is inherited from each parent (known as the fundamental laws of inheritance). But could not prove it due to lack of technology. </a:t>
            </a:r>
          </a:p>
          <a:p>
            <a:endParaRPr lang="en-GB" sz="2000" dirty="0"/>
          </a:p>
          <a:p>
            <a:r>
              <a:rPr lang="en-GB" sz="2000" dirty="0" smtClean="0"/>
              <a:t>By 1951, scientists were confident that characterises were passed down from parents to children. They believed that a substance in human cells must pass this information on from person to person. This substance must also pass on hereditary diseases. </a:t>
            </a:r>
          </a:p>
          <a:p>
            <a:endParaRPr lang="en-GB" sz="2000" dirty="0"/>
          </a:p>
          <a:p>
            <a:r>
              <a:rPr lang="en-GB" sz="2000" dirty="0" smtClean="0"/>
              <a:t>However it would not be until 1953 that the missing piece was discovered: DNA.</a:t>
            </a:r>
            <a:endParaRPr lang="en-GB" sz="2000" dirty="0"/>
          </a:p>
        </p:txBody>
      </p:sp>
      <p:pic>
        <p:nvPicPr>
          <p:cNvPr id="3" name="Picture 2"/>
          <p:cNvPicPr>
            <a:picLocks noChangeAspect="1"/>
          </p:cNvPicPr>
          <p:nvPr/>
        </p:nvPicPr>
        <p:blipFill>
          <a:blip r:embed="rId2"/>
          <a:stretch>
            <a:fillRect/>
          </a:stretch>
        </p:blipFill>
        <p:spPr>
          <a:xfrm>
            <a:off x="7772399" y="200905"/>
            <a:ext cx="3974124" cy="6362420"/>
          </a:xfrm>
          <a:prstGeom prst="rect">
            <a:avLst/>
          </a:prstGeom>
        </p:spPr>
      </p:pic>
      <p:sp>
        <p:nvSpPr>
          <p:cNvPr id="5" name="TextBox 4"/>
          <p:cNvSpPr txBox="1"/>
          <p:nvPr/>
        </p:nvSpPr>
        <p:spPr>
          <a:xfrm>
            <a:off x="211015" y="0"/>
            <a:ext cx="6710290" cy="584775"/>
          </a:xfrm>
          <a:prstGeom prst="rect">
            <a:avLst/>
          </a:prstGeom>
          <a:noFill/>
        </p:spPr>
        <p:txBody>
          <a:bodyPr wrap="square" rtlCol="0">
            <a:spAutoFit/>
          </a:bodyPr>
          <a:lstStyle/>
          <a:p>
            <a:r>
              <a:rPr lang="en-GB" sz="3200" dirty="0" smtClean="0"/>
              <a:t>Early research into </a:t>
            </a:r>
            <a:r>
              <a:rPr lang="en-GB" sz="3200" dirty="0" smtClean="0">
                <a:solidFill>
                  <a:srgbClr val="FF0000"/>
                </a:solidFill>
              </a:rPr>
              <a:t>genetics</a:t>
            </a:r>
            <a:endParaRPr lang="en-GB" sz="3200" dirty="0">
              <a:solidFill>
                <a:srgbClr val="FF0000"/>
              </a:solidFill>
            </a:endParaRPr>
          </a:p>
        </p:txBody>
      </p:sp>
    </p:spTree>
    <p:extLst>
      <p:ext uri="{BB962C8B-B14F-4D97-AF65-F5344CB8AC3E}">
        <p14:creationId xmlns:p14="http://schemas.microsoft.com/office/powerpoint/2010/main" val="1264227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015" y="993332"/>
            <a:ext cx="5452806" cy="5078313"/>
          </a:xfrm>
          <a:prstGeom prst="rect">
            <a:avLst/>
          </a:prstGeom>
          <a:solidFill>
            <a:schemeClr val="accent5">
              <a:lumMod val="20000"/>
              <a:lumOff val="80000"/>
            </a:schemeClr>
          </a:solidFill>
        </p:spPr>
        <p:txBody>
          <a:bodyPr wrap="square" rtlCol="0">
            <a:spAutoFit/>
          </a:bodyPr>
          <a:lstStyle/>
          <a:p>
            <a:r>
              <a:rPr lang="en-GB" dirty="0" smtClean="0"/>
              <a:t>James Watson was an American biologist and Francis Crick was an English physicist. In 1953, they both shared an office at Cambridge University. Both men shared an interest in finding out more about human biology.</a:t>
            </a:r>
          </a:p>
          <a:p>
            <a:endParaRPr lang="en-GB" dirty="0"/>
          </a:p>
          <a:p>
            <a:r>
              <a:rPr lang="en-GB" dirty="0" smtClean="0"/>
              <a:t>They saw an early x-ray taken by Rosalind Franklin in 1951 which showed DNA and built a model of it. Franklin made some slight changes, as did Maurice Wilkins. Together they managed to build an accurate model of DNA</a:t>
            </a:r>
          </a:p>
          <a:p>
            <a:endParaRPr lang="en-GB" dirty="0"/>
          </a:p>
          <a:p>
            <a:r>
              <a:rPr lang="en-GB" dirty="0" smtClean="0"/>
              <a:t>They discovered that it was shaped as a double helix which could ‘unzip’ itself to make copies. </a:t>
            </a:r>
            <a:endParaRPr lang="en-GB" dirty="0"/>
          </a:p>
          <a:p>
            <a:endParaRPr lang="en-GB" dirty="0" smtClean="0"/>
          </a:p>
          <a:p>
            <a:r>
              <a:rPr lang="en-GB" dirty="0" smtClean="0"/>
              <a:t>Watson and Crick published their paper in 1953 – understanding the shape of DNA meant that they could now begin to look at its structure and identify which parts caused hereditary diseases.</a:t>
            </a:r>
            <a:endParaRPr lang="en-GB" dirty="0"/>
          </a:p>
        </p:txBody>
      </p:sp>
      <p:sp>
        <p:nvSpPr>
          <p:cNvPr id="5" name="TextBox 4"/>
          <p:cNvSpPr txBox="1"/>
          <p:nvPr/>
        </p:nvSpPr>
        <p:spPr>
          <a:xfrm>
            <a:off x="211015" y="200905"/>
            <a:ext cx="6710290" cy="584775"/>
          </a:xfrm>
          <a:prstGeom prst="rect">
            <a:avLst/>
          </a:prstGeom>
          <a:noFill/>
        </p:spPr>
        <p:txBody>
          <a:bodyPr wrap="square" rtlCol="0">
            <a:spAutoFit/>
          </a:bodyPr>
          <a:lstStyle/>
          <a:p>
            <a:r>
              <a:rPr lang="en-GB" sz="3200" dirty="0" smtClean="0"/>
              <a:t>The work of </a:t>
            </a:r>
            <a:r>
              <a:rPr lang="en-GB" sz="3200" dirty="0" smtClean="0">
                <a:solidFill>
                  <a:srgbClr val="FF0000"/>
                </a:solidFill>
              </a:rPr>
              <a:t>Watson</a:t>
            </a:r>
            <a:r>
              <a:rPr lang="en-GB" sz="3200" dirty="0" smtClean="0"/>
              <a:t> and </a:t>
            </a:r>
            <a:r>
              <a:rPr lang="en-GB" sz="3200" dirty="0" smtClean="0">
                <a:solidFill>
                  <a:srgbClr val="FF0000"/>
                </a:solidFill>
              </a:rPr>
              <a:t>Crick</a:t>
            </a:r>
            <a:endParaRPr lang="en-GB" sz="3200" dirty="0">
              <a:solidFill>
                <a:srgbClr val="FF0000"/>
              </a:solidFill>
            </a:endParaRPr>
          </a:p>
        </p:txBody>
      </p:sp>
      <p:pic>
        <p:nvPicPr>
          <p:cNvPr id="1026" name="Picture 2" descr="https://i.pinimg.com/originals/50/17/66/50176647b3d4b77ec7206652b6f74c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9832" y="341192"/>
            <a:ext cx="5991136" cy="6059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129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015" y="200905"/>
            <a:ext cx="6710290" cy="584775"/>
          </a:xfrm>
          <a:prstGeom prst="rect">
            <a:avLst/>
          </a:prstGeom>
          <a:noFill/>
        </p:spPr>
        <p:txBody>
          <a:bodyPr wrap="square" rtlCol="0">
            <a:spAutoFit/>
          </a:bodyPr>
          <a:lstStyle/>
          <a:p>
            <a:r>
              <a:rPr lang="en-GB" sz="3200" dirty="0" smtClean="0"/>
              <a:t>The mapping of the human </a:t>
            </a:r>
            <a:r>
              <a:rPr lang="en-GB" sz="3200" dirty="0" smtClean="0">
                <a:solidFill>
                  <a:srgbClr val="FF0000"/>
                </a:solidFill>
              </a:rPr>
              <a:t>genome</a:t>
            </a:r>
            <a:endParaRPr lang="en-GB" sz="3200" dirty="0">
              <a:solidFill>
                <a:srgbClr val="FF0000"/>
              </a:solidFill>
            </a:endParaRPr>
          </a:p>
        </p:txBody>
      </p:sp>
      <p:sp>
        <p:nvSpPr>
          <p:cNvPr id="3" name="TextBox 2"/>
          <p:cNvSpPr txBox="1"/>
          <p:nvPr/>
        </p:nvSpPr>
        <p:spPr>
          <a:xfrm>
            <a:off x="324926" y="785680"/>
            <a:ext cx="5852160" cy="5632311"/>
          </a:xfrm>
          <a:prstGeom prst="rect">
            <a:avLst/>
          </a:prstGeom>
          <a:solidFill>
            <a:schemeClr val="accent5">
              <a:lumMod val="20000"/>
              <a:lumOff val="80000"/>
            </a:schemeClr>
          </a:solidFill>
        </p:spPr>
        <p:txBody>
          <a:bodyPr wrap="square" rtlCol="0">
            <a:spAutoFit/>
          </a:bodyPr>
          <a:lstStyle/>
          <a:p>
            <a:pPr marL="342900" indent="-342900">
              <a:buFont typeface="Arial" panose="020B0604020202020204" pitchFamily="34" charset="0"/>
              <a:buChar char="•"/>
            </a:pPr>
            <a:r>
              <a:rPr lang="en-GB" sz="2000" dirty="0" smtClean="0"/>
              <a:t>A genome is the complete set of DNA that contains all the information needed to build an organism. In humans, this is more than 3 billion DNA pairs and is unique to each person.</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The Human Genome Project was set up in 1990 and was led by Watson himself. For 10 years, 18  teams of scientists all over the world worked together to decode and map the human genome. The first draft was completed in 2000.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By using this map of the human genome, it was possible for doctors to look for mistakes in the DNA of people suffering from hereditary diseases.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E.g. scientists are now able to identify a gene that is sometimes present in woman who suffer from breast cancer. </a:t>
            </a:r>
          </a:p>
        </p:txBody>
      </p:sp>
      <p:sp>
        <p:nvSpPr>
          <p:cNvPr id="4" name="Rectangle 3"/>
          <p:cNvSpPr/>
          <p:nvPr/>
        </p:nvSpPr>
        <p:spPr>
          <a:xfrm>
            <a:off x="211015" y="6339420"/>
            <a:ext cx="5044907" cy="369332"/>
          </a:xfrm>
          <a:prstGeom prst="rect">
            <a:avLst/>
          </a:prstGeom>
        </p:spPr>
        <p:txBody>
          <a:bodyPr wrap="none">
            <a:spAutoFit/>
          </a:bodyPr>
          <a:lstStyle/>
          <a:p>
            <a:r>
              <a:rPr lang="en-GB" dirty="0" smtClean="0">
                <a:hlinkClick r:id="rId2"/>
              </a:rPr>
              <a:t>https://www.youtube.com/watch?v=MvuYATh7Y74</a:t>
            </a:r>
            <a:r>
              <a:rPr lang="en-GB" dirty="0" smtClean="0"/>
              <a:t> </a:t>
            </a:r>
            <a:endParaRPr lang="en-GB" dirty="0"/>
          </a:p>
        </p:txBody>
      </p:sp>
      <p:pic>
        <p:nvPicPr>
          <p:cNvPr id="5" name="Picture 4"/>
          <p:cNvPicPr>
            <a:picLocks noChangeAspect="1"/>
          </p:cNvPicPr>
          <p:nvPr/>
        </p:nvPicPr>
        <p:blipFill rotWithShape="1">
          <a:blip r:embed="rId3"/>
          <a:srcRect t="4589" b="23057"/>
          <a:stretch/>
        </p:blipFill>
        <p:spPr>
          <a:xfrm>
            <a:off x="6509082" y="84221"/>
            <a:ext cx="5342021" cy="3092116"/>
          </a:xfrm>
          <a:prstGeom prst="rect">
            <a:avLst/>
          </a:prstGeom>
        </p:spPr>
      </p:pic>
      <p:pic>
        <p:nvPicPr>
          <p:cNvPr id="6" name="Picture 5"/>
          <p:cNvPicPr>
            <a:picLocks noChangeAspect="1"/>
          </p:cNvPicPr>
          <p:nvPr/>
        </p:nvPicPr>
        <p:blipFill rotWithShape="1">
          <a:blip r:embed="rId4"/>
          <a:srcRect b="12210"/>
          <a:stretch/>
        </p:blipFill>
        <p:spPr>
          <a:xfrm>
            <a:off x="6509082" y="3207563"/>
            <a:ext cx="5342021" cy="3373711"/>
          </a:xfrm>
          <a:prstGeom prst="rect">
            <a:avLst/>
          </a:prstGeom>
        </p:spPr>
      </p:pic>
    </p:spTree>
    <p:extLst>
      <p:ext uri="{BB962C8B-B14F-4D97-AF65-F5344CB8AC3E}">
        <p14:creationId xmlns:p14="http://schemas.microsoft.com/office/powerpoint/2010/main" val="3174071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677" y="78338"/>
            <a:ext cx="5950634" cy="584775"/>
          </a:xfrm>
          <a:prstGeom prst="rect">
            <a:avLst/>
          </a:prstGeom>
          <a:noFill/>
        </p:spPr>
        <p:txBody>
          <a:bodyPr wrap="square" rtlCol="0">
            <a:spAutoFit/>
          </a:bodyPr>
          <a:lstStyle/>
          <a:p>
            <a:r>
              <a:rPr lang="en-GB" sz="3200" dirty="0" smtClean="0"/>
              <a:t>Learning Task </a:t>
            </a:r>
            <a:r>
              <a:rPr lang="en-GB" sz="3200" dirty="0" smtClean="0">
                <a:solidFill>
                  <a:srgbClr val="FF0000"/>
                </a:solidFill>
              </a:rPr>
              <a:t>One</a:t>
            </a:r>
            <a:endParaRPr lang="en-GB" sz="3200" dirty="0">
              <a:solidFill>
                <a:srgbClr val="FF0000"/>
              </a:solidFill>
            </a:endParaRPr>
          </a:p>
        </p:txBody>
      </p:sp>
      <p:sp>
        <p:nvSpPr>
          <p:cNvPr id="3" name="TextBox 2"/>
          <p:cNvSpPr txBox="1"/>
          <p:nvPr/>
        </p:nvSpPr>
        <p:spPr>
          <a:xfrm>
            <a:off x="377354" y="1120505"/>
            <a:ext cx="5259171" cy="4154984"/>
          </a:xfrm>
          <a:prstGeom prst="rect">
            <a:avLst/>
          </a:prstGeom>
          <a:solidFill>
            <a:schemeClr val="accent5">
              <a:lumMod val="20000"/>
              <a:lumOff val="80000"/>
            </a:schemeClr>
          </a:solidFill>
        </p:spPr>
        <p:txBody>
          <a:bodyPr wrap="square" rtlCol="0">
            <a:spAutoFit/>
          </a:bodyPr>
          <a:lstStyle/>
          <a:p>
            <a:r>
              <a:rPr lang="en-GB" sz="2400" b="1" u="sng" dirty="0" smtClean="0"/>
              <a:t>All targets</a:t>
            </a:r>
          </a:p>
          <a:p>
            <a:endParaRPr lang="en-GB" sz="2400" dirty="0"/>
          </a:p>
          <a:p>
            <a:r>
              <a:rPr lang="en-GB" sz="2400" dirty="0" smtClean="0"/>
              <a:t>1. Read the information on pp.101-104. Create a timeline in your book of the key events in the discovery of genetics. </a:t>
            </a:r>
          </a:p>
          <a:p>
            <a:endParaRPr lang="en-GB" sz="2400" dirty="0"/>
          </a:p>
          <a:p>
            <a:r>
              <a:rPr lang="en-GB" sz="2400" dirty="0" smtClean="0"/>
              <a:t>2. For each factor below, explain how it helped the development of genetics:</a:t>
            </a:r>
          </a:p>
          <a:p>
            <a:endParaRPr lang="en-GB" sz="2400" dirty="0"/>
          </a:p>
          <a:p>
            <a:pPr marL="285750" indent="-285750">
              <a:buFont typeface="Arial" panose="020B0604020202020204" pitchFamily="34" charset="0"/>
              <a:buChar char="•"/>
            </a:pPr>
            <a:r>
              <a:rPr lang="en-GB" sz="2400" dirty="0" smtClean="0"/>
              <a:t>Science</a:t>
            </a:r>
          </a:p>
          <a:p>
            <a:pPr marL="285750" indent="-285750">
              <a:buFont typeface="Arial" panose="020B0604020202020204" pitchFamily="34" charset="0"/>
              <a:buChar char="•"/>
            </a:pPr>
            <a:r>
              <a:rPr lang="en-GB" sz="2400" dirty="0" smtClean="0"/>
              <a:t>Technology</a:t>
            </a:r>
            <a:endParaRPr lang="en-GB" sz="2400" dirty="0"/>
          </a:p>
        </p:txBody>
      </p:sp>
      <p:graphicFrame>
        <p:nvGraphicFramePr>
          <p:cNvPr id="11" name="Table 10"/>
          <p:cNvGraphicFramePr>
            <a:graphicFrameLocks noGrp="1"/>
          </p:cNvGraphicFramePr>
          <p:nvPr>
            <p:extLst>
              <p:ext uri="{D42A27DB-BD31-4B8C-83A1-F6EECF244321}">
                <p14:modId xmlns:p14="http://schemas.microsoft.com/office/powerpoint/2010/main" val="2716065697"/>
              </p:ext>
            </p:extLst>
          </p:nvPr>
        </p:nvGraphicFramePr>
        <p:xfrm>
          <a:off x="6193116" y="184043"/>
          <a:ext cx="5420140" cy="3375255"/>
        </p:xfrm>
        <a:graphic>
          <a:graphicData uri="http://schemas.openxmlformats.org/drawingml/2006/table">
            <a:tbl>
              <a:tblPr firstRow="1" bandRow="1">
                <a:tableStyleId>{5C22544A-7EE6-4342-B048-85BDC9FD1C3A}</a:tableStyleId>
              </a:tblPr>
              <a:tblGrid>
                <a:gridCol w="2710070">
                  <a:extLst>
                    <a:ext uri="{9D8B030D-6E8A-4147-A177-3AD203B41FA5}">
                      <a16:colId xmlns:a16="http://schemas.microsoft.com/office/drawing/2014/main" val="2278766860"/>
                    </a:ext>
                  </a:extLst>
                </a:gridCol>
                <a:gridCol w="2710070">
                  <a:extLst>
                    <a:ext uri="{9D8B030D-6E8A-4147-A177-3AD203B41FA5}">
                      <a16:colId xmlns:a16="http://schemas.microsoft.com/office/drawing/2014/main" val="2834821996"/>
                    </a:ext>
                  </a:extLst>
                </a:gridCol>
              </a:tblGrid>
              <a:tr h="782948">
                <a:tc>
                  <a:txBody>
                    <a:bodyPr/>
                    <a:lstStyle/>
                    <a:p>
                      <a:pPr algn="ctr"/>
                      <a:r>
                        <a:rPr lang="en-GB" sz="2800" b="0" dirty="0"/>
                        <a:t>TECHNOLOGY</a:t>
                      </a:r>
                      <a:endParaRPr lang="en-GB" sz="2400" b="0" dirty="0"/>
                    </a:p>
                  </a:txBody>
                  <a:tcPr/>
                </a:tc>
                <a:tc>
                  <a:txBody>
                    <a:bodyPr/>
                    <a:lstStyle/>
                    <a:p>
                      <a:pPr algn="ctr"/>
                      <a:r>
                        <a:rPr lang="en-GB" sz="2800" b="0" dirty="0"/>
                        <a:t>SCIENCE</a:t>
                      </a:r>
                    </a:p>
                  </a:txBody>
                  <a:tcPr/>
                </a:tc>
                <a:extLst>
                  <a:ext uri="{0D108BD9-81ED-4DB2-BD59-A6C34878D82A}">
                    <a16:rowId xmlns:a16="http://schemas.microsoft.com/office/drawing/2014/main" val="2984863890"/>
                  </a:ext>
                </a:extLst>
              </a:tr>
              <a:tr h="2592307">
                <a:tc>
                  <a:txBody>
                    <a:bodyPr/>
                    <a:lstStyle/>
                    <a:p>
                      <a:endParaRPr lang="en-GB"/>
                    </a:p>
                  </a:txBody>
                  <a:tcPr/>
                </a:tc>
                <a:tc>
                  <a:txBody>
                    <a:bodyPr/>
                    <a:lstStyle/>
                    <a:p>
                      <a:endParaRPr lang="en-GB" dirty="0"/>
                    </a:p>
                  </a:txBody>
                  <a:tcPr/>
                </a:tc>
                <a:extLst>
                  <a:ext uri="{0D108BD9-81ED-4DB2-BD59-A6C34878D82A}">
                    <a16:rowId xmlns:a16="http://schemas.microsoft.com/office/drawing/2014/main" val="2446662751"/>
                  </a:ext>
                </a:extLst>
              </a:tr>
            </a:tbl>
          </a:graphicData>
        </a:graphic>
      </p:graphicFrame>
      <p:pic>
        <p:nvPicPr>
          <p:cNvPr id="12" name="Picture 2" descr="Image result for electron microsco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5414" y="3773404"/>
            <a:ext cx="1992799" cy="24582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human genome proj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8522" y="3773404"/>
            <a:ext cx="2456621" cy="2456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979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4180" y="3038594"/>
            <a:ext cx="3576320" cy="2554545"/>
          </a:xfrm>
          <a:prstGeom prst="rect">
            <a:avLst/>
          </a:prstGeom>
          <a:noFill/>
        </p:spPr>
        <p:txBody>
          <a:bodyPr wrap="square" rtlCol="0">
            <a:spAutoFit/>
          </a:bodyPr>
          <a:lstStyle/>
          <a:p>
            <a:r>
              <a:rPr lang="en-GB" sz="4000" dirty="0" smtClean="0">
                <a:latin typeface="Franklin Gothic Demi Cond" panose="020B0706030402020204" pitchFamily="34" charset="0"/>
              </a:rPr>
              <a:t>1900</a:t>
            </a:r>
          </a:p>
          <a:p>
            <a:r>
              <a:rPr lang="en-GB" sz="2400" dirty="0" smtClean="0"/>
              <a:t>-German scientist Mendel says genes come in pairs. One is from each parent. Known as “Fundamental laws of inheritance”</a:t>
            </a:r>
            <a:endParaRPr lang="en-GB" sz="2400" dirty="0"/>
          </a:p>
        </p:txBody>
      </p:sp>
      <p:sp>
        <p:nvSpPr>
          <p:cNvPr id="3" name="TextBox 2"/>
          <p:cNvSpPr txBox="1"/>
          <p:nvPr/>
        </p:nvSpPr>
        <p:spPr>
          <a:xfrm>
            <a:off x="4140200" y="3128237"/>
            <a:ext cx="3335020" cy="2185214"/>
          </a:xfrm>
          <a:prstGeom prst="rect">
            <a:avLst/>
          </a:prstGeom>
          <a:noFill/>
        </p:spPr>
        <p:txBody>
          <a:bodyPr wrap="square" rtlCol="0">
            <a:spAutoFit/>
          </a:bodyPr>
          <a:lstStyle/>
          <a:p>
            <a:r>
              <a:rPr lang="en-GB" sz="4000" dirty="0" smtClean="0">
                <a:latin typeface="Franklin Gothic Demi Cond" panose="020B0706030402020204" pitchFamily="34" charset="0"/>
              </a:rPr>
              <a:t>1902</a:t>
            </a:r>
          </a:p>
          <a:p>
            <a:r>
              <a:rPr lang="en-GB" sz="2400" dirty="0" smtClean="0"/>
              <a:t>-</a:t>
            </a:r>
            <a:r>
              <a:rPr lang="en-GB" sz="2400" dirty="0" err="1" smtClean="0"/>
              <a:t>Archbald</a:t>
            </a:r>
            <a:r>
              <a:rPr lang="en-GB" sz="2400" dirty="0" smtClean="0"/>
              <a:t> </a:t>
            </a:r>
            <a:r>
              <a:rPr lang="en-GB" sz="2400" dirty="0" err="1" smtClean="0"/>
              <a:t>Garrod</a:t>
            </a:r>
            <a:r>
              <a:rPr lang="en-GB" sz="2400" dirty="0" smtClean="0"/>
              <a:t> says that </a:t>
            </a:r>
            <a:r>
              <a:rPr lang="en-GB" sz="2400" dirty="0" err="1" smtClean="0"/>
              <a:t>heridatry</a:t>
            </a:r>
            <a:r>
              <a:rPr lang="en-GB" sz="2400" dirty="0" smtClean="0"/>
              <a:t> diseases are cause by missing information in the body.</a:t>
            </a:r>
            <a:endParaRPr lang="en-GB" sz="2400" dirty="0"/>
          </a:p>
        </p:txBody>
      </p:sp>
      <p:sp>
        <p:nvSpPr>
          <p:cNvPr id="4" name="TextBox 3"/>
          <p:cNvSpPr txBox="1"/>
          <p:nvPr/>
        </p:nvSpPr>
        <p:spPr>
          <a:xfrm>
            <a:off x="8931275" y="3189280"/>
            <a:ext cx="2979420" cy="1815882"/>
          </a:xfrm>
          <a:prstGeom prst="rect">
            <a:avLst/>
          </a:prstGeom>
          <a:noFill/>
        </p:spPr>
        <p:txBody>
          <a:bodyPr wrap="square" rtlCol="0">
            <a:spAutoFit/>
          </a:bodyPr>
          <a:lstStyle/>
          <a:p>
            <a:r>
              <a:rPr lang="en-GB" sz="4000" dirty="0" smtClean="0">
                <a:latin typeface="Franklin Gothic Demi Cond" panose="020B0706030402020204" pitchFamily="34" charset="0"/>
              </a:rPr>
              <a:t>1941</a:t>
            </a:r>
          </a:p>
          <a:p>
            <a:r>
              <a:rPr lang="en-GB" sz="2400" dirty="0" smtClean="0"/>
              <a:t>George Beadle and Edward Tatum prove </a:t>
            </a:r>
            <a:r>
              <a:rPr lang="en-GB" sz="2400" dirty="0" err="1" smtClean="0"/>
              <a:t>Garrod’s</a:t>
            </a:r>
            <a:r>
              <a:rPr lang="en-GB" sz="2400" dirty="0" smtClean="0"/>
              <a:t> theory.</a:t>
            </a:r>
            <a:endParaRPr lang="en-GB" sz="2400" dirty="0"/>
          </a:p>
        </p:txBody>
      </p:sp>
      <p:cxnSp>
        <p:nvCxnSpPr>
          <p:cNvPr id="7" name="Straight Connector 6"/>
          <p:cNvCxnSpPr/>
          <p:nvPr/>
        </p:nvCxnSpPr>
        <p:spPr>
          <a:xfrm>
            <a:off x="0" y="2908300"/>
            <a:ext cx="12192000" cy="381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stretch>
            <a:fillRect/>
          </a:stretch>
        </p:blipFill>
        <p:spPr>
          <a:xfrm>
            <a:off x="590550" y="278538"/>
            <a:ext cx="1866900" cy="2447925"/>
          </a:xfrm>
          <a:prstGeom prst="rect">
            <a:avLst/>
          </a:prstGeom>
        </p:spPr>
      </p:pic>
      <p:pic>
        <p:nvPicPr>
          <p:cNvPr id="9" name="Picture 8"/>
          <p:cNvPicPr>
            <a:picLocks noChangeAspect="1"/>
          </p:cNvPicPr>
          <p:nvPr/>
        </p:nvPicPr>
        <p:blipFill>
          <a:blip r:embed="rId3"/>
          <a:stretch>
            <a:fillRect/>
          </a:stretch>
        </p:blipFill>
        <p:spPr>
          <a:xfrm>
            <a:off x="4988560" y="283732"/>
            <a:ext cx="1638300" cy="2533650"/>
          </a:xfrm>
          <a:prstGeom prst="rect">
            <a:avLst/>
          </a:prstGeom>
        </p:spPr>
      </p:pic>
      <p:pic>
        <p:nvPicPr>
          <p:cNvPr id="10" name="Picture 9"/>
          <p:cNvPicPr>
            <a:picLocks noChangeAspect="1"/>
          </p:cNvPicPr>
          <p:nvPr/>
        </p:nvPicPr>
        <p:blipFill>
          <a:blip r:embed="rId4"/>
          <a:stretch>
            <a:fillRect/>
          </a:stretch>
        </p:blipFill>
        <p:spPr>
          <a:xfrm>
            <a:off x="8931275" y="295394"/>
            <a:ext cx="2870811" cy="2520712"/>
          </a:xfrm>
          <a:prstGeom prst="rect">
            <a:avLst/>
          </a:prstGeom>
        </p:spPr>
      </p:pic>
      <p:cxnSp>
        <p:nvCxnSpPr>
          <p:cNvPr id="11" name="Straight Connector 10"/>
          <p:cNvCxnSpPr/>
          <p:nvPr/>
        </p:nvCxnSpPr>
        <p:spPr>
          <a:xfrm>
            <a:off x="1748589" y="2908300"/>
            <a:ext cx="0" cy="5619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30252" y="2908300"/>
            <a:ext cx="0" cy="5619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587788" y="2908300"/>
            <a:ext cx="0" cy="5619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9928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680" y="3275151"/>
            <a:ext cx="2865120" cy="2185214"/>
          </a:xfrm>
          <a:prstGeom prst="rect">
            <a:avLst/>
          </a:prstGeom>
          <a:noFill/>
        </p:spPr>
        <p:txBody>
          <a:bodyPr wrap="square" rtlCol="0">
            <a:spAutoFit/>
          </a:bodyPr>
          <a:lstStyle/>
          <a:p>
            <a:r>
              <a:rPr lang="en-GB" sz="4000" dirty="0" smtClean="0">
                <a:latin typeface="Franklin Gothic Demi Cond" panose="020B0706030402020204" pitchFamily="34" charset="0"/>
              </a:rPr>
              <a:t>1951</a:t>
            </a:r>
          </a:p>
          <a:p>
            <a:r>
              <a:rPr lang="en-GB" sz="2400" dirty="0" smtClean="0"/>
              <a:t>-Rosalind Franklin and Maurice Wilkins use x-rays to photograph DNA.</a:t>
            </a:r>
            <a:endParaRPr lang="en-GB" sz="2400" dirty="0"/>
          </a:p>
        </p:txBody>
      </p:sp>
      <p:sp>
        <p:nvSpPr>
          <p:cNvPr id="3" name="TextBox 2"/>
          <p:cNvSpPr txBox="1"/>
          <p:nvPr/>
        </p:nvSpPr>
        <p:spPr>
          <a:xfrm>
            <a:off x="3474720" y="3275151"/>
            <a:ext cx="2491740" cy="2246769"/>
          </a:xfrm>
          <a:prstGeom prst="rect">
            <a:avLst/>
          </a:prstGeom>
          <a:noFill/>
        </p:spPr>
        <p:txBody>
          <a:bodyPr wrap="square" rtlCol="0">
            <a:spAutoFit/>
          </a:bodyPr>
          <a:lstStyle/>
          <a:p>
            <a:r>
              <a:rPr lang="en-GB" sz="4000" dirty="0" smtClean="0">
                <a:latin typeface="Franklin Gothic Demi Cond" panose="020B0706030402020204" pitchFamily="34" charset="0"/>
              </a:rPr>
              <a:t>1953</a:t>
            </a:r>
          </a:p>
          <a:p>
            <a:r>
              <a:rPr lang="en-GB" sz="2400" dirty="0" smtClean="0"/>
              <a:t>- James Watson and Francis Crick build the first model of DNA.</a:t>
            </a:r>
            <a:endParaRPr lang="en-GB" sz="2400" dirty="0"/>
          </a:p>
        </p:txBody>
      </p:sp>
      <p:sp>
        <p:nvSpPr>
          <p:cNvPr id="4" name="TextBox 3"/>
          <p:cNvSpPr txBox="1"/>
          <p:nvPr/>
        </p:nvSpPr>
        <p:spPr>
          <a:xfrm>
            <a:off x="8648700" y="3275151"/>
            <a:ext cx="3286760" cy="2185214"/>
          </a:xfrm>
          <a:prstGeom prst="rect">
            <a:avLst/>
          </a:prstGeom>
          <a:noFill/>
        </p:spPr>
        <p:txBody>
          <a:bodyPr wrap="square" rtlCol="0">
            <a:spAutoFit/>
          </a:bodyPr>
          <a:lstStyle/>
          <a:p>
            <a:r>
              <a:rPr lang="en-GB" sz="4000" dirty="0" smtClean="0">
                <a:latin typeface="Franklin Gothic Demi Cond" panose="020B0706030402020204" pitchFamily="34" charset="0"/>
              </a:rPr>
              <a:t>1990</a:t>
            </a:r>
          </a:p>
          <a:p>
            <a:r>
              <a:rPr lang="en-GB" sz="2400" dirty="0" smtClean="0"/>
              <a:t>-The Human Genome Project is set up to decode and map the human genome.</a:t>
            </a:r>
            <a:endParaRPr lang="en-GB" sz="2400" dirty="0"/>
          </a:p>
        </p:txBody>
      </p:sp>
      <p:cxnSp>
        <p:nvCxnSpPr>
          <p:cNvPr id="5" name="Straight Connector 4"/>
          <p:cNvCxnSpPr/>
          <p:nvPr/>
        </p:nvCxnSpPr>
        <p:spPr>
          <a:xfrm>
            <a:off x="0" y="3237051"/>
            <a:ext cx="12192000" cy="381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AutoShape 2" descr="Image result for franklin and crick"/>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2"/>
          <a:stretch>
            <a:fillRect/>
          </a:stretch>
        </p:blipFill>
        <p:spPr>
          <a:xfrm>
            <a:off x="368300" y="990282"/>
            <a:ext cx="4905375" cy="1905000"/>
          </a:xfrm>
          <a:prstGeom prst="rect">
            <a:avLst/>
          </a:prstGeom>
        </p:spPr>
      </p:pic>
      <p:pic>
        <p:nvPicPr>
          <p:cNvPr id="10" name="Picture 9"/>
          <p:cNvPicPr>
            <a:picLocks noChangeAspect="1"/>
          </p:cNvPicPr>
          <p:nvPr/>
        </p:nvPicPr>
        <p:blipFill>
          <a:blip r:embed="rId3"/>
          <a:stretch>
            <a:fillRect/>
          </a:stretch>
        </p:blipFill>
        <p:spPr>
          <a:xfrm>
            <a:off x="8397240" y="387261"/>
            <a:ext cx="3538220" cy="2653665"/>
          </a:xfrm>
          <a:prstGeom prst="rect">
            <a:avLst/>
          </a:prstGeom>
        </p:spPr>
      </p:pic>
      <p:cxnSp>
        <p:nvCxnSpPr>
          <p:cNvPr id="11" name="Straight Connector 10"/>
          <p:cNvCxnSpPr/>
          <p:nvPr/>
        </p:nvCxnSpPr>
        <p:spPr>
          <a:xfrm>
            <a:off x="2711116" y="3275151"/>
            <a:ext cx="0" cy="5619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962147" y="3237051"/>
            <a:ext cx="0" cy="5619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7864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880" y="3190160"/>
            <a:ext cx="3017520" cy="2554545"/>
          </a:xfrm>
          <a:prstGeom prst="rect">
            <a:avLst/>
          </a:prstGeom>
          <a:noFill/>
        </p:spPr>
        <p:txBody>
          <a:bodyPr wrap="square" rtlCol="0">
            <a:spAutoFit/>
          </a:bodyPr>
          <a:lstStyle/>
          <a:p>
            <a:r>
              <a:rPr lang="en-GB" sz="4000" dirty="0" smtClean="0">
                <a:latin typeface="Franklin Gothic Demi Cond" panose="020B0706030402020204" pitchFamily="34" charset="0"/>
              </a:rPr>
              <a:t>2000</a:t>
            </a:r>
          </a:p>
          <a:p>
            <a:r>
              <a:rPr lang="en-GB" sz="2400" dirty="0" smtClean="0"/>
              <a:t>- The human genome is successfully mapped. Scientists can now look for mistakes in human DNA.</a:t>
            </a:r>
            <a:endParaRPr lang="en-GB" sz="2400" dirty="0"/>
          </a:p>
        </p:txBody>
      </p:sp>
      <p:sp>
        <p:nvSpPr>
          <p:cNvPr id="3" name="TextBox 2"/>
          <p:cNvSpPr txBox="1"/>
          <p:nvPr/>
        </p:nvSpPr>
        <p:spPr>
          <a:xfrm>
            <a:off x="8610600" y="3190160"/>
            <a:ext cx="3078480" cy="2923877"/>
          </a:xfrm>
          <a:prstGeom prst="rect">
            <a:avLst/>
          </a:prstGeom>
          <a:noFill/>
        </p:spPr>
        <p:txBody>
          <a:bodyPr wrap="square" rtlCol="0">
            <a:spAutoFit/>
          </a:bodyPr>
          <a:lstStyle/>
          <a:p>
            <a:r>
              <a:rPr lang="en-GB" sz="4000" dirty="0" smtClean="0">
                <a:latin typeface="Franklin Gothic Demi Cond" panose="020B0706030402020204" pitchFamily="34" charset="0"/>
              </a:rPr>
              <a:t>2013</a:t>
            </a:r>
          </a:p>
          <a:p>
            <a:r>
              <a:rPr lang="en-GB" sz="2400" dirty="0" smtClean="0"/>
              <a:t>- Angelina Jolie gets a double mastectomy after it is discovered she has a fault in her DNA that could cause breast cancer.</a:t>
            </a:r>
            <a:endParaRPr lang="en-GB" sz="2400" dirty="0"/>
          </a:p>
        </p:txBody>
      </p:sp>
      <p:cxnSp>
        <p:nvCxnSpPr>
          <p:cNvPr id="4" name="Straight Connector 3"/>
          <p:cNvCxnSpPr/>
          <p:nvPr/>
        </p:nvCxnSpPr>
        <p:spPr>
          <a:xfrm>
            <a:off x="114300" y="2913161"/>
            <a:ext cx="12192000" cy="381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309880" y="112295"/>
            <a:ext cx="2673952" cy="2684135"/>
          </a:xfrm>
          <a:prstGeom prst="rect">
            <a:avLst/>
          </a:prstGeom>
        </p:spPr>
      </p:pic>
      <p:pic>
        <p:nvPicPr>
          <p:cNvPr id="6" name="Picture 5"/>
          <p:cNvPicPr>
            <a:picLocks noChangeAspect="1"/>
          </p:cNvPicPr>
          <p:nvPr/>
        </p:nvPicPr>
        <p:blipFill>
          <a:blip r:embed="rId3"/>
          <a:stretch>
            <a:fillRect/>
          </a:stretch>
        </p:blipFill>
        <p:spPr>
          <a:xfrm>
            <a:off x="8610600" y="372872"/>
            <a:ext cx="2420839" cy="2420839"/>
          </a:xfrm>
          <a:prstGeom prst="rect">
            <a:avLst/>
          </a:prstGeom>
        </p:spPr>
      </p:pic>
      <p:cxnSp>
        <p:nvCxnSpPr>
          <p:cNvPr id="8" name="Straight Connector 7"/>
          <p:cNvCxnSpPr/>
          <p:nvPr/>
        </p:nvCxnSpPr>
        <p:spPr>
          <a:xfrm>
            <a:off x="1636295" y="2951261"/>
            <a:ext cx="0" cy="5619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938085" y="2951261"/>
            <a:ext cx="0" cy="5619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775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9743" y="1310187"/>
            <a:ext cx="8120418" cy="4247317"/>
          </a:xfrm>
          <a:prstGeom prst="rect">
            <a:avLst/>
          </a:prstGeom>
          <a:noFill/>
        </p:spPr>
        <p:txBody>
          <a:bodyPr wrap="square" rtlCol="0">
            <a:spAutoFit/>
          </a:bodyPr>
          <a:lstStyle/>
          <a:p>
            <a:r>
              <a:rPr lang="en-GB" sz="2800" dirty="0" smtClean="0">
                <a:solidFill>
                  <a:srgbClr val="FF0000"/>
                </a:solidFill>
              </a:rPr>
              <a:t>Checkpoint: Can you describe the key events that led to the human genome being mapped?</a:t>
            </a:r>
          </a:p>
          <a:p>
            <a:endParaRPr lang="en-GB" sz="2800" dirty="0"/>
          </a:p>
          <a:p>
            <a:pPr marL="342900" indent="-342900">
              <a:buFont typeface="+mj-lt"/>
              <a:buAutoNum type="arabicPeriod"/>
            </a:pPr>
            <a:r>
              <a:rPr lang="en-GB" sz="2800" dirty="0" smtClean="0"/>
              <a:t>Why is Rosalind Franklin important?</a:t>
            </a:r>
          </a:p>
          <a:p>
            <a:pPr marL="342900" indent="-342900">
              <a:buFont typeface="+mj-lt"/>
              <a:buAutoNum type="arabicPeriod"/>
            </a:pPr>
            <a:r>
              <a:rPr lang="en-GB" sz="2800" dirty="0" smtClean="0"/>
              <a:t>What did Watson and Crick do in 1953?</a:t>
            </a:r>
          </a:p>
          <a:p>
            <a:pPr marL="342900" indent="-342900">
              <a:buFont typeface="+mj-lt"/>
              <a:buAutoNum type="arabicPeriod"/>
            </a:pPr>
            <a:r>
              <a:rPr lang="en-GB" sz="2800" dirty="0" smtClean="0"/>
              <a:t>What is a genome?</a:t>
            </a:r>
          </a:p>
          <a:p>
            <a:pPr marL="342900" indent="-342900">
              <a:buFont typeface="+mj-lt"/>
              <a:buAutoNum type="arabicPeriod"/>
            </a:pPr>
            <a:r>
              <a:rPr lang="en-GB" sz="2800" dirty="0" smtClean="0"/>
              <a:t>What was the Human Genome Project?</a:t>
            </a:r>
          </a:p>
          <a:p>
            <a:pPr marL="342900" indent="-342900">
              <a:buFont typeface="+mj-lt"/>
              <a:buAutoNum type="arabicPeriod"/>
            </a:pPr>
            <a:r>
              <a:rPr lang="en-GB" sz="2800" dirty="0" smtClean="0"/>
              <a:t>By mapping the human genome, what can scientists now do?</a:t>
            </a:r>
          </a:p>
          <a:p>
            <a:endParaRPr lang="en-GB" dirty="0"/>
          </a:p>
        </p:txBody>
      </p:sp>
    </p:spTree>
    <p:extLst>
      <p:ext uri="{BB962C8B-B14F-4D97-AF65-F5344CB8AC3E}">
        <p14:creationId xmlns:p14="http://schemas.microsoft.com/office/powerpoint/2010/main" val="270475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3218</TotalTime>
  <Words>1183</Words>
  <Application>Microsoft Office PowerPoint</Application>
  <PresentationFormat>Widescreen</PresentationFormat>
  <Paragraphs>106</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Franklin Gothic Demi Cond</vt:lpstr>
      <vt:lpstr>Office Theme</vt:lpstr>
      <vt:lpstr>How did ideas about the cause of disease change in the 20th Century?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did ideas about the cause of disease change in the 20th Century?</dc:title>
  <dc:creator>User</dc:creator>
  <cp:lastModifiedBy>User</cp:lastModifiedBy>
  <cp:revision>17</cp:revision>
  <dcterms:created xsi:type="dcterms:W3CDTF">2018-01-04T18:46:22Z</dcterms:created>
  <dcterms:modified xsi:type="dcterms:W3CDTF">2018-09-13T11:44:07Z</dcterms:modified>
</cp:coreProperties>
</file>