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63" r:id="rId5"/>
    <p:sldId id="266" r:id="rId6"/>
    <p:sldId id="261" r:id="rId7"/>
    <p:sldId id="264" r:id="rId8"/>
    <p:sldId id="262" r:id="rId9"/>
    <p:sldId id="260" r:id="rId10"/>
    <p:sldId id="259"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2D3D8-4C47-4B1B-A943-0BC134A588C6}" type="datetimeFigureOut">
              <a:rPr lang="en-GB" smtClean="0"/>
              <a:t>22/06/2017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321EA-8866-4C4B-A6E5-A7122F4CF51E}" type="slidenum">
              <a:rPr lang="en-GB" smtClean="0"/>
              <a:t>‹#›</a:t>
            </a:fld>
            <a:endParaRPr lang="en-GB"/>
          </a:p>
        </p:txBody>
      </p:sp>
    </p:spTree>
    <p:extLst>
      <p:ext uri="{BB962C8B-B14F-4D97-AF65-F5344CB8AC3E}">
        <p14:creationId xmlns:p14="http://schemas.microsoft.com/office/powerpoint/2010/main" val="581925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321EA-8866-4C4B-A6E5-A7122F4CF51E}" type="slidenum">
              <a:rPr lang="en-GB" smtClean="0"/>
              <a:t>11</a:t>
            </a:fld>
            <a:endParaRPr lang="en-GB"/>
          </a:p>
        </p:txBody>
      </p:sp>
    </p:spTree>
    <p:extLst>
      <p:ext uri="{BB962C8B-B14F-4D97-AF65-F5344CB8AC3E}">
        <p14:creationId xmlns:p14="http://schemas.microsoft.com/office/powerpoint/2010/main" val="295463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5BC7922-797E-41B4-89BE-A17A3E96E904}"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27783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C7922-797E-41B4-89BE-A17A3E96E904}"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74066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C7922-797E-41B4-89BE-A17A3E96E904}"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74770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BC7922-797E-41B4-89BE-A17A3E96E904}"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1355374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BC7922-797E-41B4-89BE-A17A3E96E904}" type="datetimeFigureOut">
              <a:rPr lang="en-GB" smtClean="0"/>
              <a:t>22/06/2017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30704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5BC7922-797E-41B4-89BE-A17A3E96E904}"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355435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BC7922-797E-41B4-89BE-A17A3E96E904}" type="datetimeFigureOut">
              <a:rPr lang="en-GB" smtClean="0"/>
              <a:t>22/06/2017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371837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5BC7922-797E-41B4-89BE-A17A3E96E904}" type="datetimeFigureOut">
              <a:rPr lang="en-GB" smtClean="0"/>
              <a:t>22/06/2017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397451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C7922-797E-41B4-89BE-A17A3E96E904}" type="datetimeFigureOut">
              <a:rPr lang="en-GB" smtClean="0"/>
              <a:t>22/06/2017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198893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C7922-797E-41B4-89BE-A17A3E96E904}"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3555306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C7922-797E-41B4-89BE-A17A3E96E904}" type="datetimeFigureOut">
              <a:rPr lang="en-GB" smtClean="0"/>
              <a:t>22/06/2017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B49194-6DA8-4ED0-A548-ED0E5BD6F152}" type="slidenum">
              <a:rPr lang="en-GB" smtClean="0"/>
              <a:t>‹#›</a:t>
            </a:fld>
            <a:endParaRPr lang="en-GB"/>
          </a:p>
        </p:txBody>
      </p:sp>
    </p:spTree>
    <p:extLst>
      <p:ext uri="{BB962C8B-B14F-4D97-AF65-F5344CB8AC3E}">
        <p14:creationId xmlns:p14="http://schemas.microsoft.com/office/powerpoint/2010/main" val="254869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C7922-797E-41B4-89BE-A17A3E96E904}" type="datetimeFigureOut">
              <a:rPr lang="en-GB" smtClean="0"/>
              <a:t>22/06/2017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49194-6DA8-4ED0-A548-ED0E5BD6F152}" type="slidenum">
              <a:rPr lang="en-GB" smtClean="0"/>
              <a:t>‹#›</a:t>
            </a:fld>
            <a:endParaRPr lang="en-GB"/>
          </a:p>
        </p:txBody>
      </p:sp>
    </p:spTree>
    <p:extLst>
      <p:ext uri="{BB962C8B-B14F-4D97-AF65-F5344CB8AC3E}">
        <p14:creationId xmlns:p14="http://schemas.microsoft.com/office/powerpoint/2010/main" val="2768096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historyofliverpool.com/liverpool-domesday-book/"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om_BIzXaVwU"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6632"/>
            <a:ext cx="7772400" cy="1470025"/>
          </a:xfrm>
        </p:spPr>
        <p:txBody>
          <a:bodyPr>
            <a:normAutofit/>
          </a:bodyPr>
          <a:lstStyle/>
          <a:p>
            <a:r>
              <a:rPr lang="en-GB" sz="3600" b="1" u="sng" dirty="0" smtClean="0"/>
              <a:t>How did William use Forest Laws and Domesday to strengthen the crown?</a:t>
            </a:r>
            <a:endParaRPr lang="en-GB" sz="3600" b="1" u="sng"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900715"/>
            <a:ext cx="2755856" cy="33959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861833"/>
            <a:ext cx="3396028" cy="3434839"/>
          </a:xfrm>
          <a:prstGeom prst="rect">
            <a:avLst/>
          </a:prstGeom>
        </p:spPr>
      </p:pic>
      <p:sp>
        <p:nvSpPr>
          <p:cNvPr id="6" name="TextBox 5"/>
          <p:cNvSpPr txBox="1"/>
          <p:nvPr/>
        </p:nvSpPr>
        <p:spPr>
          <a:xfrm>
            <a:off x="1001525" y="5484132"/>
            <a:ext cx="4248472" cy="1200329"/>
          </a:xfrm>
          <a:prstGeom prst="rect">
            <a:avLst/>
          </a:prstGeom>
          <a:solidFill>
            <a:srgbClr val="FFFF66"/>
          </a:solidFill>
        </p:spPr>
        <p:txBody>
          <a:bodyPr wrap="square" rtlCol="0">
            <a:spAutoFit/>
          </a:bodyPr>
          <a:lstStyle/>
          <a:p>
            <a:r>
              <a:rPr lang="en-GB" dirty="0" smtClean="0"/>
              <a:t>Seal – used by William on all official documents. Acted like a signature. It shows him holding an orb, sword and crown – the three symbols of being a king.</a:t>
            </a:r>
            <a:endParaRPr lang="en-GB" dirty="0"/>
          </a:p>
        </p:txBody>
      </p:sp>
      <p:sp>
        <p:nvSpPr>
          <p:cNvPr id="7" name="TextBox 6"/>
          <p:cNvSpPr txBox="1"/>
          <p:nvPr/>
        </p:nvSpPr>
        <p:spPr>
          <a:xfrm>
            <a:off x="5580112" y="5484132"/>
            <a:ext cx="3384376" cy="1200329"/>
          </a:xfrm>
          <a:prstGeom prst="rect">
            <a:avLst/>
          </a:prstGeom>
          <a:solidFill>
            <a:srgbClr val="FFFF66"/>
          </a:solidFill>
        </p:spPr>
        <p:txBody>
          <a:bodyPr wrap="square" rtlCol="0">
            <a:spAutoFit/>
          </a:bodyPr>
          <a:lstStyle/>
          <a:p>
            <a:r>
              <a:rPr lang="en-GB" dirty="0" smtClean="0"/>
              <a:t>Writ – an official document issued by the king. They were used to spread the king’s laws and messages.</a:t>
            </a:r>
            <a:endParaRPr lang="en-GB" dirty="0"/>
          </a:p>
        </p:txBody>
      </p:sp>
    </p:spTree>
    <p:extLst>
      <p:ext uri="{BB962C8B-B14F-4D97-AF65-F5344CB8AC3E}">
        <p14:creationId xmlns:p14="http://schemas.microsoft.com/office/powerpoint/2010/main" val="212249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34" y="1412776"/>
            <a:ext cx="8136904" cy="1477328"/>
          </a:xfrm>
          <a:prstGeom prst="rect">
            <a:avLst/>
          </a:prstGeom>
          <a:solidFill>
            <a:schemeClr val="accent5">
              <a:lumMod val="60000"/>
              <a:lumOff val="40000"/>
            </a:schemeClr>
          </a:solidFill>
        </p:spPr>
        <p:txBody>
          <a:bodyPr wrap="square" rtlCol="0">
            <a:spAutoFit/>
          </a:bodyPr>
          <a:lstStyle/>
          <a:p>
            <a:r>
              <a:rPr lang="en-GB" dirty="0" smtClean="0"/>
              <a:t>Create a flow diagram to show for the Domesday Book:</a:t>
            </a:r>
          </a:p>
          <a:p>
            <a:endParaRPr lang="en-GB" dirty="0"/>
          </a:p>
          <a:p>
            <a:pPr marL="285750" indent="-285750">
              <a:buFont typeface="Arial" panose="020B0604020202020204" pitchFamily="34" charset="0"/>
              <a:buChar char="•"/>
            </a:pPr>
            <a:r>
              <a:rPr lang="en-GB" dirty="0" smtClean="0"/>
              <a:t>Why did it happen?</a:t>
            </a:r>
          </a:p>
          <a:p>
            <a:pPr marL="285750" indent="-285750">
              <a:buFont typeface="Arial" panose="020B0604020202020204" pitchFamily="34" charset="0"/>
              <a:buChar char="•"/>
            </a:pPr>
            <a:r>
              <a:rPr lang="en-GB" dirty="0" smtClean="0"/>
              <a:t>What was it?</a:t>
            </a:r>
          </a:p>
          <a:p>
            <a:pPr marL="285750" indent="-285750">
              <a:buFont typeface="Arial" panose="020B0604020202020204" pitchFamily="34" charset="0"/>
              <a:buChar char="•"/>
            </a:pPr>
            <a:r>
              <a:rPr lang="en-GB" dirty="0" smtClean="0"/>
              <a:t>What was the significance of it?</a:t>
            </a:r>
            <a:endParaRPr lang="en-GB" dirty="0"/>
          </a:p>
        </p:txBody>
      </p:sp>
      <p:sp>
        <p:nvSpPr>
          <p:cNvPr id="4" name="TextBox 3"/>
          <p:cNvSpPr txBox="1"/>
          <p:nvPr/>
        </p:nvSpPr>
        <p:spPr>
          <a:xfrm>
            <a:off x="467544" y="3140968"/>
            <a:ext cx="3869461" cy="1754326"/>
          </a:xfrm>
          <a:prstGeom prst="rect">
            <a:avLst/>
          </a:prstGeom>
          <a:solidFill>
            <a:srgbClr val="92D050"/>
          </a:solidFill>
        </p:spPr>
        <p:txBody>
          <a:bodyPr wrap="square" rtlCol="0">
            <a:spAutoFit/>
          </a:bodyPr>
          <a:lstStyle/>
          <a:p>
            <a:r>
              <a:rPr lang="en-GB" dirty="0" smtClean="0"/>
              <a:t>Target 4, 5, 6:</a:t>
            </a:r>
          </a:p>
          <a:p>
            <a:endParaRPr lang="en-GB" dirty="0"/>
          </a:p>
          <a:p>
            <a:pPr marL="342900" indent="-342900">
              <a:buFont typeface="+mj-lt"/>
              <a:buAutoNum type="arabicPeriod"/>
            </a:pPr>
            <a:r>
              <a:rPr lang="en-GB" dirty="0" smtClean="0"/>
              <a:t>Complete tasks S1 and S2 on P.83</a:t>
            </a:r>
          </a:p>
          <a:p>
            <a:pPr marL="342900" indent="-342900">
              <a:buFont typeface="+mj-lt"/>
              <a:buAutoNum type="arabicPeriod"/>
            </a:pPr>
            <a:r>
              <a:rPr lang="en-GB" dirty="0" smtClean="0"/>
              <a:t>Go through your book and ensure all work is completed, titles underlined, handouts glued in etc. </a:t>
            </a:r>
            <a:endParaRPr lang="en-GB" dirty="0"/>
          </a:p>
        </p:txBody>
      </p:sp>
      <p:sp>
        <p:nvSpPr>
          <p:cNvPr id="5" name="TextBox 4"/>
          <p:cNvSpPr txBox="1"/>
          <p:nvPr/>
        </p:nvSpPr>
        <p:spPr>
          <a:xfrm>
            <a:off x="4535996" y="3140968"/>
            <a:ext cx="3869461" cy="1754326"/>
          </a:xfrm>
          <a:prstGeom prst="rect">
            <a:avLst/>
          </a:prstGeom>
          <a:solidFill>
            <a:srgbClr val="FFC000"/>
          </a:solidFill>
        </p:spPr>
        <p:txBody>
          <a:bodyPr wrap="square" rtlCol="0">
            <a:spAutoFit/>
          </a:bodyPr>
          <a:lstStyle/>
          <a:p>
            <a:r>
              <a:rPr lang="en-GB" dirty="0" smtClean="0"/>
              <a:t>Target 7,8,9</a:t>
            </a:r>
          </a:p>
          <a:p>
            <a:endParaRPr lang="en-GB" dirty="0"/>
          </a:p>
          <a:p>
            <a:pPr marL="342900" indent="-342900">
              <a:buFont typeface="+mj-lt"/>
              <a:buAutoNum type="arabicPeriod"/>
            </a:pPr>
            <a:r>
              <a:rPr lang="en-GB" dirty="0" smtClean="0"/>
              <a:t>Complete tasks C1 and C2 on P.83</a:t>
            </a:r>
          </a:p>
          <a:p>
            <a:pPr marL="342900" indent="-342900">
              <a:buFont typeface="+mj-lt"/>
              <a:buAutoNum type="arabicPeriod"/>
            </a:pPr>
            <a:r>
              <a:rPr lang="en-GB" dirty="0" smtClean="0"/>
              <a:t>Go through your book and ensure all work is completed, titles underlined, handouts glued in etc. </a:t>
            </a:r>
            <a:endParaRPr lang="en-GB" dirty="0"/>
          </a:p>
        </p:txBody>
      </p:sp>
      <p:sp>
        <p:nvSpPr>
          <p:cNvPr id="6" name="TextBox 5"/>
          <p:cNvSpPr txBox="1"/>
          <p:nvPr/>
        </p:nvSpPr>
        <p:spPr>
          <a:xfrm>
            <a:off x="107504" y="260648"/>
            <a:ext cx="8999922" cy="923330"/>
          </a:xfrm>
          <a:prstGeom prst="rect">
            <a:avLst/>
          </a:prstGeom>
          <a:noFill/>
        </p:spPr>
        <p:txBody>
          <a:bodyPr wrap="square" rtlCol="0">
            <a:spAutoFit/>
          </a:bodyPr>
          <a:lstStyle/>
          <a:p>
            <a:r>
              <a:rPr lang="en-GB" sz="5400" dirty="0" smtClean="0"/>
              <a:t>Learning Tasks </a:t>
            </a:r>
            <a:endParaRPr lang="en-GB" sz="5400" dirty="0"/>
          </a:p>
        </p:txBody>
      </p:sp>
    </p:spTree>
    <p:extLst>
      <p:ext uri="{BB962C8B-B14F-4D97-AF65-F5344CB8AC3E}">
        <p14:creationId xmlns:p14="http://schemas.microsoft.com/office/powerpoint/2010/main" val="343572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268760"/>
            <a:ext cx="3600400" cy="5078313"/>
          </a:xfrm>
          <a:prstGeom prst="rect">
            <a:avLst/>
          </a:prstGeom>
          <a:solidFill>
            <a:schemeClr val="accent5">
              <a:lumMod val="40000"/>
              <a:lumOff val="60000"/>
            </a:schemeClr>
          </a:solidFill>
        </p:spPr>
        <p:txBody>
          <a:bodyPr wrap="square" rtlCol="0">
            <a:spAutoFit/>
          </a:bodyPr>
          <a:lstStyle/>
          <a:p>
            <a:r>
              <a:rPr lang="en-GB" dirty="0" smtClean="0"/>
              <a:t>William wanted to know the economic potential of his kingdom – was everyone paying their fair share of tax? Could it be increased?</a:t>
            </a:r>
          </a:p>
          <a:p>
            <a:endParaRPr lang="en-GB" dirty="0"/>
          </a:p>
          <a:p>
            <a:r>
              <a:rPr lang="en-GB" dirty="0" smtClean="0"/>
              <a:t>William was worried of potential invasion threats from Vikings. He always had to bring in knights from Normandy for extra support. He wanted to see how many extra soldiers each tenant-in-chief could provide.</a:t>
            </a:r>
          </a:p>
          <a:p>
            <a:endParaRPr lang="en-GB" dirty="0"/>
          </a:p>
          <a:p>
            <a:r>
              <a:rPr lang="en-GB" dirty="0" smtClean="0"/>
              <a:t>William was sick and tired of dealing with land disputes. He wanted to know exactly who owned what. He could this survey to deal with land disputes justly and fairly. </a:t>
            </a:r>
            <a:endParaRPr lang="en-GB" dirty="0"/>
          </a:p>
        </p:txBody>
      </p:sp>
      <p:sp>
        <p:nvSpPr>
          <p:cNvPr id="5" name="TextBox 4"/>
          <p:cNvSpPr txBox="1"/>
          <p:nvPr/>
        </p:nvSpPr>
        <p:spPr>
          <a:xfrm>
            <a:off x="251520" y="188640"/>
            <a:ext cx="1584176" cy="769441"/>
          </a:xfrm>
          <a:prstGeom prst="rect">
            <a:avLst/>
          </a:prstGeom>
          <a:noFill/>
        </p:spPr>
        <p:txBody>
          <a:bodyPr wrap="square" rtlCol="0">
            <a:spAutoFit/>
          </a:bodyPr>
          <a:lstStyle/>
          <a:p>
            <a:r>
              <a:rPr lang="en-GB" sz="4400" dirty="0" smtClean="0"/>
              <a:t>Why?</a:t>
            </a:r>
            <a:endParaRPr lang="en-GB" sz="4400" dirty="0"/>
          </a:p>
        </p:txBody>
      </p:sp>
      <p:sp>
        <p:nvSpPr>
          <p:cNvPr id="6" name="TextBox 5"/>
          <p:cNvSpPr txBox="1"/>
          <p:nvPr/>
        </p:nvSpPr>
        <p:spPr>
          <a:xfrm>
            <a:off x="3995936" y="188639"/>
            <a:ext cx="1944216" cy="769441"/>
          </a:xfrm>
          <a:prstGeom prst="rect">
            <a:avLst/>
          </a:prstGeom>
          <a:noFill/>
        </p:spPr>
        <p:txBody>
          <a:bodyPr wrap="square" rtlCol="0">
            <a:spAutoFit/>
          </a:bodyPr>
          <a:lstStyle/>
          <a:p>
            <a:r>
              <a:rPr lang="en-GB" sz="4400" dirty="0" smtClean="0"/>
              <a:t>What?</a:t>
            </a:r>
            <a:endParaRPr lang="en-GB" sz="4400" dirty="0"/>
          </a:p>
        </p:txBody>
      </p:sp>
      <p:sp>
        <p:nvSpPr>
          <p:cNvPr id="7" name="TextBox 6"/>
          <p:cNvSpPr txBox="1"/>
          <p:nvPr/>
        </p:nvSpPr>
        <p:spPr>
          <a:xfrm>
            <a:off x="3995936" y="1124744"/>
            <a:ext cx="5040560" cy="1754326"/>
          </a:xfrm>
          <a:prstGeom prst="rect">
            <a:avLst/>
          </a:prstGeom>
          <a:solidFill>
            <a:schemeClr val="accent4">
              <a:lumMod val="40000"/>
              <a:lumOff val="60000"/>
            </a:schemeClr>
          </a:solidFill>
        </p:spPr>
        <p:txBody>
          <a:bodyPr wrap="square" rtlCol="0">
            <a:spAutoFit/>
          </a:bodyPr>
          <a:lstStyle/>
          <a:p>
            <a:r>
              <a:rPr lang="en-GB" dirty="0" smtClean="0"/>
              <a:t>In 1085 William ordered a mass survey of his kingdom. He sent inspectors to all areas of his kingdom to report on landholdings, taxation even down to how many animals people owned. Completed by August 1086, it contained records for 13,418 settlements across the English kingdom.</a:t>
            </a:r>
          </a:p>
        </p:txBody>
      </p:sp>
      <p:sp>
        <p:nvSpPr>
          <p:cNvPr id="8" name="TextBox 7"/>
          <p:cNvSpPr txBox="1"/>
          <p:nvPr/>
        </p:nvSpPr>
        <p:spPr>
          <a:xfrm>
            <a:off x="4139952" y="3045734"/>
            <a:ext cx="3312368" cy="769441"/>
          </a:xfrm>
          <a:prstGeom prst="rect">
            <a:avLst/>
          </a:prstGeom>
          <a:noFill/>
        </p:spPr>
        <p:txBody>
          <a:bodyPr wrap="square" rtlCol="0">
            <a:spAutoFit/>
          </a:bodyPr>
          <a:lstStyle/>
          <a:p>
            <a:r>
              <a:rPr lang="en-GB" sz="4400" dirty="0" smtClean="0"/>
              <a:t>Significance?</a:t>
            </a:r>
            <a:endParaRPr lang="en-GB" sz="4400" dirty="0"/>
          </a:p>
        </p:txBody>
      </p:sp>
      <p:sp>
        <p:nvSpPr>
          <p:cNvPr id="9" name="TextBox 8"/>
          <p:cNvSpPr txBox="1"/>
          <p:nvPr/>
        </p:nvSpPr>
        <p:spPr>
          <a:xfrm>
            <a:off x="3995936" y="3821874"/>
            <a:ext cx="5040560" cy="2031325"/>
          </a:xfrm>
          <a:prstGeom prst="rect">
            <a:avLst/>
          </a:prstGeom>
          <a:solidFill>
            <a:srgbClr val="FFFF00"/>
          </a:solidFill>
        </p:spPr>
        <p:txBody>
          <a:bodyPr wrap="square" rtlCol="0">
            <a:spAutoFit/>
          </a:bodyPr>
          <a:lstStyle/>
          <a:p>
            <a:r>
              <a:rPr lang="en-GB" dirty="0" smtClean="0"/>
              <a:t>After the survey was completely, there were several heavy geld taxes in 1086 – William must have become aware that some people were not paying as much as they could. It allowed William to gain a better understanding of his kingdom. He now knew exactly how many men he could raise in times of an invasion.</a:t>
            </a:r>
          </a:p>
        </p:txBody>
      </p:sp>
      <p:sp>
        <p:nvSpPr>
          <p:cNvPr id="10" name="Right Arrow 9"/>
          <p:cNvSpPr/>
          <p:nvPr/>
        </p:nvSpPr>
        <p:spPr>
          <a:xfrm>
            <a:off x="2555776" y="188639"/>
            <a:ext cx="1080120"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00000">
            <a:off x="7515254" y="2907155"/>
            <a:ext cx="798186" cy="8866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808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80165" y="188640"/>
            <a:ext cx="378432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800" dirty="0" smtClean="0">
                <a:latin typeface="Arial" charset="0"/>
                <a:cs typeface="Arial" charset="0"/>
              </a:rPr>
              <a:t>“The </a:t>
            </a:r>
            <a:r>
              <a:rPr lang="en-US" altLang="en-US" sz="2800" dirty="0" smtClean="0">
                <a:latin typeface="Arial" charset="0"/>
                <a:cs typeface="Arial" charset="0"/>
              </a:rPr>
              <a:t>King </a:t>
            </a:r>
            <a:r>
              <a:rPr kumimoji="0" lang="en-US" altLang="en-US" sz="2800" b="0" i="0" u="none" strike="noStrike" cap="none" normalizeH="0" baseline="0" dirty="0" smtClean="0">
                <a:ln>
                  <a:noFill/>
                </a:ln>
                <a:solidFill>
                  <a:schemeClr val="tx1"/>
                </a:solidFill>
                <a:effectLst/>
                <a:latin typeface="Arial" charset="0"/>
                <a:cs typeface="Arial" charset="0"/>
              </a:rPr>
              <a:t>preserved the harts and boars</a:t>
            </a:r>
            <a:br>
              <a:rPr kumimoji="0" lang="en-US" altLang="en-US" sz="2800" b="0" i="0" u="none" strike="noStrike" cap="none" normalizeH="0" baseline="0" dirty="0" smtClean="0">
                <a:ln>
                  <a:noFill/>
                </a:ln>
                <a:solidFill>
                  <a:schemeClr val="tx1"/>
                </a:solidFill>
                <a:effectLst/>
                <a:latin typeface="Arial" charset="0"/>
                <a:cs typeface="Arial" charset="0"/>
              </a:rPr>
            </a:br>
            <a:r>
              <a:rPr kumimoji="0" lang="en-US" altLang="en-US" sz="2800" b="0" i="0" u="none" strike="noStrike" cap="none" normalizeH="0" baseline="0" dirty="0" smtClean="0">
                <a:ln>
                  <a:noFill/>
                </a:ln>
                <a:solidFill>
                  <a:schemeClr val="tx1"/>
                </a:solidFill>
                <a:effectLst/>
                <a:latin typeface="Arial" charset="0"/>
                <a:cs typeface="Arial" charset="0"/>
              </a:rPr>
              <a:t>And loved the stags as much</a:t>
            </a:r>
            <a:br>
              <a:rPr kumimoji="0" lang="en-US" altLang="en-US" sz="2800" b="0" i="0" u="none" strike="noStrike" cap="none" normalizeH="0" baseline="0" dirty="0" smtClean="0">
                <a:ln>
                  <a:noFill/>
                </a:ln>
                <a:solidFill>
                  <a:schemeClr val="tx1"/>
                </a:solidFill>
                <a:effectLst/>
                <a:latin typeface="Arial" charset="0"/>
                <a:cs typeface="Arial" charset="0"/>
              </a:rPr>
            </a:br>
            <a:r>
              <a:rPr kumimoji="0" lang="en-US" altLang="en-US" sz="2800" b="0" i="0" u="none" strike="noStrike" cap="none" normalizeH="0" baseline="0" dirty="0" smtClean="0">
                <a:ln>
                  <a:noFill/>
                </a:ln>
                <a:solidFill>
                  <a:schemeClr val="tx1"/>
                </a:solidFill>
                <a:effectLst/>
                <a:latin typeface="Arial" charset="0"/>
                <a:cs typeface="Arial" charset="0"/>
              </a:rPr>
              <a:t>As if he were their father</a:t>
            </a:r>
            <a:r>
              <a:rPr kumimoji="0" lang="en-US" altLang="en-US" sz="2800" b="0" i="0" u="none" strike="noStrike" cap="none" normalizeH="0" baseline="0" dirty="0" smtClean="0">
                <a:ln>
                  <a:noFill/>
                </a:ln>
                <a:solidFill>
                  <a:schemeClr val="tx1"/>
                </a:solidFill>
                <a:effectLst/>
                <a:latin typeface="Arial" charset="0"/>
                <a:cs typeface="Arial" charset="0"/>
              </a:rPr>
              <a:t>.”</a:t>
            </a:r>
            <a:r>
              <a:rPr lang="en-US" altLang="en-US" sz="2800" baseline="30000" dirty="0" smtClean="0">
                <a:latin typeface="Arial" charset="0"/>
                <a:cs typeface="Arial" charset="0"/>
              </a:rPr>
              <a:t> </a:t>
            </a:r>
            <a:r>
              <a:rPr lang="en-US" altLang="en-US" sz="2800" dirty="0" smtClean="0">
                <a:latin typeface="Arial" charset="0"/>
                <a:cs typeface="Arial" charset="0"/>
              </a:rPr>
              <a:t> </a:t>
            </a:r>
            <a:r>
              <a:rPr lang="en-US" altLang="en-US" sz="2800" i="1" dirty="0" smtClean="0">
                <a:solidFill>
                  <a:srgbClr val="FF0000"/>
                </a:solidFill>
                <a:latin typeface="Arial" charset="0"/>
                <a:cs typeface="Arial" charset="0"/>
              </a:rPr>
              <a:t>Anglo-Saxon </a:t>
            </a:r>
            <a:r>
              <a:rPr lang="en-US" altLang="en-US" sz="2800" i="1" dirty="0">
                <a:solidFill>
                  <a:srgbClr val="FF0000"/>
                </a:solidFill>
                <a:latin typeface="Arial" charset="0"/>
                <a:cs typeface="Arial" charset="0"/>
              </a:rPr>
              <a:t>Chronicle</a:t>
            </a:r>
            <a:endParaRPr kumimoji="0" lang="en-US" altLang="en-US" sz="2800" b="0" i="0" u="none" strike="noStrike" cap="none" normalizeH="0" baseline="0" dirty="0" smtClean="0">
              <a:ln>
                <a:noFill/>
              </a:ln>
              <a:solidFill>
                <a:srgbClr val="FF0000"/>
              </a:solidFill>
              <a:effectLst/>
              <a:latin typeface="Arial" charset="0"/>
              <a:cs typeface="Arial" charset="0"/>
            </a:endParaRPr>
          </a:p>
        </p:txBody>
      </p:sp>
      <p:pic>
        <p:nvPicPr>
          <p:cNvPr id="2051" name="Picture 3" descr="http://elelur.com/data_images/mammals/wild-boar/wild-boar-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2515" r="21796"/>
          <a:stretch/>
        </p:blipFill>
        <p:spPr bwMode="auto">
          <a:xfrm>
            <a:off x="4909495" y="3297183"/>
            <a:ext cx="4162111" cy="388646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5" descr="https://s-media-cache-ak0.pinimg.com/564x/3a/ff/59/3aff5946a84434e12609ad66010b92ce.jpg"/>
          <p:cNvSpPr>
            <a:spLocks noChangeAspect="1" noChangeArrowheads="1"/>
          </p:cNvSpPr>
          <p:nvPr/>
        </p:nvSpPr>
        <p:spPr bwMode="auto">
          <a:xfrm>
            <a:off x="63500" y="-136525"/>
            <a:ext cx="4810125" cy="609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23" y="-5825"/>
            <a:ext cx="5558209" cy="7044067"/>
          </a:xfrm>
          <a:prstGeom prst="rect">
            <a:avLst/>
          </a:prstGeom>
        </p:spPr>
      </p:pic>
    </p:spTree>
    <p:extLst>
      <p:ext uri="{BB962C8B-B14F-4D97-AF65-F5344CB8AC3E}">
        <p14:creationId xmlns:p14="http://schemas.microsoft.com/office/powerpoint/2010/main" val="273267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40" y="836712"/>
            <a:ext cx="3775087" cy="4985980"/>
          </a:xfrm>
          <a:prstGeom prst="rect">
            <a:avLst/>
          </a:prstGeom>
          <a:solidFill>
            <a:srgbClr val="92D050"/>
          </a:solidFill>
        </p:spPr>
        <p:txBody>
          <a:bodyPr wrap="square" rtlCol="0">
            <a:spAutoFit/>
          </a:bodyPr>
          <a:lstStyle/>
          <a:p>
            <a:r>
              <a:rPr lang="en-GB" dirty="0"/>
              <a:t>Before the Conquest the kings of England enjoyed the right to hunt freely on their own lands, but in this they did not differ significantly from any other landowner</a:t>
            </a:r>
          </a:p>
          <a:p>
            <a:endParaRPr lang="en-GB" dirty="0" smtClean="0"/>
          </a:p>
          <a:p>
            <a:r>
              <a:rPr lang="en-GB" dirty="0" smtClean="0"/>
              <a:t>18% of the land was royal demesne in 1086 – more than double that of Edward)</a:t>
            </a:r>
          </a:p>
          <a:p>
            <a:endParaRPr lang="en-GB" dirty="0"/>
          </a:p>
          <a:p>
            <a:r>
              <a:rPr lang="en-GB" dirty="0" smtClean="0"/>
              <a:t>William had the opportunity to extend his hunting ground.</a:t>
            </a:r>
          </a:p>
          <a:p>
            <a:endParaRPr lang="en-GB" dirty="0"/>
          </a:p>
          <a:p>
            <a:r>
              <a:rPr lang="en-GB" dirty="0" smtClean="0"/>
              <a:t>He effectively stole land from land owners for himself.  Whole regions were conversed to “forests” – families were evicted. </a:t>
            </a:r>
            <a:endParaRPr lang="en-GB" dirty="0"/>
          </a:p>
          <a:p>
            <a:endParaRPr lang="en-GB" baseline="30000" dirty="0"/>
          </a:p>
        </p:txBody>
      </p:sp>
      <p:sp>
        <p:nvSpPr>
          <p:cNvPr id="3" name="TextBox 2"/>
          <p:cNvSpPr txBox="1"/>
          <p:nvPr/>
        </p:nvSpPr>
        <p:spPr>
          <a:xfrm>
            <a:off x="3923928" y="73778"/>
            <a:ext cx="5040560" cy="707886"/>
          </a:xfrm>
          <a:prstGeom prst="rect">
            <a:avLst/>
          </a:prstGeom>
          <a:noFill/>
        </p:spPr>
        <p:txBody>
          <a:bodyPr wrap="square" rtlCol="0">
            <a:spAutoFit/>
          </a:bodyPr>
          <a:lstStyle/>
          <a:p>
            <a:r>
              <a:rPr lang="en-GB" sz="4000" dirty="0" smtClean="0"/>
              <a:t>William’s ‘Forest Laws’</a:t>
            </a:r>
            <a:endParaRPr lang="en-GB" sz="4000" dirty="0"/>
          </a:p>
        </p:txBody>
      </p:sp>
      <p:sp>
        <p:nvSpPr>
          <p:cNvPr id="4" name="AutoShape 2" descr="https://s-media-cache-ak0.pinimg.com/564x/3a/ff/59/3aff5946a84434e12609ad66010b92ce.jpg"/>
          <p:cNvSpPr>
            <a:spLocks noChangeAspect="1" noChangeArrowheads="1"/>
          </p:cNvSpPr>
          <p:nvPr/>
        </p:nvSpPr>
        <p:spPr bwMode="auto">
          <a:xfrm>
            <a:off x="63500" y="-136525"/>
            <a:ext cx="4810125" cy="609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7944" y="840248"/>
            <a:ext cx="4536504" cy="5715995"/>
          </a:xfrm>
          <a:prstGeom prst="rect">
            <a:avLst/>
          </a:prstGeom>
        </p:spPr>
      </p:pic>
    </p:spTree>
    <p:extLst>
      <p:ext uri="{BB962C8B-B14F-4D97-AF65-F5344CB8AC3E}">
        <p14:creationId xmlns:p14="http://schemas.microsoft.com/office/powerpoint/2010/main" val="248195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9045941"/>
              </p:ext>
            </p:extLst>
          </p:nvPr>
        </p:nvGraphicFramePr>
        <p:xfrm>
          <a:off x="107504" y="116632"/>
          <a:ext cx="8856984" cy="6649968"/>
        </p:xfrm>
        <a:graphic>
          <a:graphicData uri="http://schemas.openxmlformats.org/drawingml/2006/table">
            <a:tbl>
              <a:tblPr firstRow="1" bandRow="1">
                <a:tableStyleId>{073A0DAA-6AF3-43AB-8588-CEC1D06C72B9}</a:tableStyleId>
              </a:tblPr>
              <a:tblGrid>
                <a:gridCol w="295232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43204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GB" dirty="0" smtClean="0"/>
                        <a:t>Positive</a:t>
                      </a:r>
                      <a:r>
                        <a:rPr lang="en-GB" baseline="0" dirty="0" smtClean="0"/>
                        <a:t> Effects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GB" dirty="0" smtClean="0"/>
                        <a:t>Negative Effects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088232">
                <a:tc>
                  <a:txBody>
                    <a:bodyPr/>
                    <a:lstStyle/>
                    <a:p>
                      <a:r>
                        <a:rPr lang="en-GB" dirty="0" smtClean="0"/>
                        <a:t>Ordinary</a:t>
                      </a:r>
                      <a:r>
                        <a:rPr lang="en-GB" baseline="0" dirty="0" smtClean="0"/>
                        <a:t> people who live in the forest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2088232">
                <a:tc>
                  <a:txBody>
                    <a:bodyPr/>
                    <a:lstStyle/>
                    <a:p>
                      <a:r>
                        <a:rPr lang="en-GB" dirty="0" smtClean="0"/>
                        <a:t>King</a:t>
                      </a:r>
                      <a:r>
                        <a:rPr lang="en-GB" baseline="0" dirty="0" smtClean="0"/>
                        <a:t> William I of England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422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98417149"/>
              </p:ext>
            </p:extLst>
          </p:nvPr>
        </p:nvGraphicFramePr>
        <p:xfrm>
          <a:off x="107504" y="116632"/>
          <a:ext cx="8856984" cy="10216128"/>
        </p:xfrm>
        <a:graphic>
          <a:graphicData uri="http://schemas.openxmlformats.org/drawingml/2006/table">
            <a:tbl>
              <a:tblPr firstRow="1" bandRow="1">
                <a:tableStyleId>{073A0DAA-6AF3-43AB-8588-CEC1D06C72B9}</a:tableStyleId>
              </a:tblPr>
              <a:tblGrid>
                <a:gridCol w="295232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43204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GB" dirty="0" smtClean="0"/>
                        <a:t>Positive</a:t>
                      </a:r>
                      <a:r>
                        <a:rPr lang="en-GB" baseline="0" dirty="0" smtClean="0"/>
                        <a:t> Effects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GB" dirty="0" smtClean="0"/>
                        <a:t>Negative Effects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088232">
                <a:tc>
                  <a:txBody>
                    <a:bodyPr/>
                    <a:lstStyle/>
                    <a:p>
                      <a:r>
                        <a:rPr lang="en-GB" dirty="0" smtClean="0"/>
                        <a:t>Ordinary</a:t>
                      </a:r>
                      <a:r>
                        <a:rPr lang="en-GB" baseline="0" dirty="0" smtClean="0"/>
                        <a:t> people who live in the forest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smtClean="0"/>
                    </a:p>
                    <a:p>
                      <a:r>
                        <a:rPr lang="en-GB" dirty="0" smtClean="0"/>
                        <a:t>Nothing!</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dirty="0" smtClean="0"/>
                        <a:t>As it was an offence</a:t>
                      </a:r>
                      <a:r>
                        <a:rPr lang="en-GB" baseline="0" dirty="0" smtClean="0"/>
                        <a:t> to carry hunting weapons into forests it prevented families from eating.</a:t>
                      </a:r>
                    </a:p>
                    <a:p>
                      <a:r>
                        <a:rPr lang="en-GB" baseline="0" dirty="0" smtClean="0"/>
                        <a:t>Prevented clearing woods and building in the forests so people had less of a choice where they could live</a:t>
                      </a:r>
                    </a:p>
                    <a:p>
                      <a:r>
                        <a:rPr lang="en-GB" baseline="0" dirty="0" smtClean="0"/>
                        <a:t>Families were evicted from their homes if it was on royal forest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2088232">
                <a:tc>
                  <a:txBody>
                    <a:bodyPr/>
                    <a:lstStyle/>
                    <a:p>
                      <a:r>
                        <a:rPr lang="en-GB" dirty="0" smtClean="0"/>
                        <a:t>King</a:t>
                      </a:r>
                      <a:r>
                        <a:rPr lang="en-GB" baseline="0" dirty="0" smtClean="0"/>
                        <a:t> William I of England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smtClean="0"/>
                        <a:t>Gave</a:t>
                      </a:r>
                      <a:r>
                        <a:rPr lang="en-GB" baseline="0" dirty="0" smtClean="0"/>
                        <a:t> him more land to hunt boar and stag.</a:t>
                      </a:r>
                    </a:p>
                    <a:p>
                      <a:r>
                        <a:rPr lang="en-GB" baseline="0" dirty="0" smtClean="0"/>
                        <a:t>Protected his land from destruction so animals could would be healthier.</a:t>
                      </a:r>
                    </a:p>
                    <a:p>
                      <a:r>
                        <a:rPr lang="en-GB" baseline="0" dirty="0" smtClean="0"/>
                        <a:t>Allowed him to control more land which enforced his rule of England.</a:t>
                      </a:r>
                    </a:p>
                    <a:p>
                      <a:r>
                        <a:rPr lang="en-GB" baseline="0" dirty="0" smtClean="0"/>
                        <a:t>Strict laws for poaching reinforced his images as a strict leader.</a:t>
                      </a:r>
                    </a:p>
                    <a:p>
                      <a:r>
                        <a:rPr lang="en-GB" baseline="0" dirty="0" smtClean="0"/>
                        <a:t>Would get richer through the fines imposed on breaking Forest Laws.</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dirty="0" smtClean="0"/>
                        <a:t>As</a:t>
                      </a:r>
                      <a:r>
                        <a:rPr lang="en-GB" baseline="0" dirty="0" smtClean="0"/>
                        <a:t> he was basically taking land off Saxons, it justified Norman land grabs which would anger his subjects, could lead to rebellion.</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0415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7715" y="404664"/>
            <a:ext cx="3168352" cy="5909310"/>
          </a:xfrm>
          <a:prstGeom prst="rect">
            <a:avLst/>
          </a:prstGeom>
          <a:solidFill>
            <a:srgbClr val="92D050"/>
          </a:solidFill>
        </p:spPr>
        <p:txBody>
          <a:bodyPr wrap="square" rtlCol="0">
            <a:spAutoFit/>
          </a:bodyPr>
          <a:lstStyle/>
          <a:p>
            <a:r>
              <a:rPr lang="en-GB" dirty="0" smtClean="0"/>
              <a:t>Although being King for almost 20 years, William knew very little of the economic potential for his kingdom. </a:t>
            </a:r>
          </a:p>
          <a:p>
            <a:endParaRPr lang="en-GB" dirty="0"/>
          </a:p>
          <a:p>
            <a:r>
              <a:rPr lang="en-GB" dirty="0" smtClean="0"/>
              <a:t>He feared that if there was a future invasion, how much money could he raise?</a:t>
            </a:r>
          </a:p>
          <a:p>
            <a:endParaRPr lang="en-GB" dirty="0"/>
          </a:p>
          <a:p>
            <a:r>
              <a:rPr lang="en-GB" dirty="0" smtClean="0"/>
              <a:t>On Christmas Day 1085, William ordered a mass survey to be completed of England. </a:t>
            </a:r>
          </a:p>
          <a:p>
            <a:endParaRPr lang="en-GB" dirty="0"/>
          </a:p>
          <a:p>
            <a:r>
              <a:rPr lang="en-GB" dirty="0" smtClean="0"/>
              <a:t>He wanted to know who held what land, what taxes they owed the king and whether they could pay anymore.</a:t>
            </a:r>
          </a:p>
          <a:p>
            <a:endParaRPr lang="en-GB" dirty="0"/>
          </a:p>
          <a:p>
            <a:r>
              <a:rPr lang="en-GB" dirty="0" smtClean="0"/>
              <a:t>Crops, livestock, housing was taken account of – no one escaped William!</a:t>
            </a:r>
            <a:endParaRPr lang="en-GB" dirty="0"/>
          </a:p>
        </p:txBody>
      </p:sp>
      <p:sp>
        <p:nvSpPr>
          <p:cNvPr id="3" name="TextBox 2"/>
          <p:cNvSpPr txBox="1"/>
          <p:nvPr/>
        </p:nvSpPr>
        <p:spPr>
          <a:xfrm>
            <a:off x="107504" y="260648"/>
            <a:ext cx="5040560" cy="1754326"/>
          </a:xfrm>
          <a:prstGeom prst="rect">
            <a:avLst/>
          </a:prstGeom>
          <a:noFill/>
        </p:spPr>
        <p:txBody>
          <a:bodyPr wrap="square" rtlCol="0">
            <a:spAutoFit/>
          </a:bodyPr>
          <a:lstStyle/>
          <a:p>
            <a:r>
              <a:rPr lang="en-GB" sz="5400" dirty="0" smtClean="0"/>
              <a:t>The Domesday Book</a:t>
            </a:r>
            <a:endParaRPr lang="en-GB" sz="5400" dirty="0"/>
          </a:p>
        </p:txBody>
      </p:sp>
      <p:sp>
        <p:nvSpPr>
          <p:cNvPr id="4" name="AutoShape 2" descr="https://s-media-cache-ak0.pinimg.com/564x/3a/ff/59/3aff5946a84434e12609ad66010b92ce.jpg"/>
          <p:cNvSpPr>
            <a:spLocks noChangeAspect="1" noChangeArrowheads="1"/>
          </p:cNvSpPr>
          <p:nvPr/>
        </p:nvSpPr>
        <p:spPr bwMode="auto">
          <a:xfrm>
            <a:off x="63500" y="-136525"/>
            <a:ext cx="4810125" cy="609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historyofliverpool.com/wp-content/uploads/wow-slider-plugin/71/images/domesday_ks3_3.jpg"/>
          <p:cNvPicPr>
            <a:picLocks noChangeAspect="1" noChangeArrowheads="1"/>
          </p:cNvPicPr>
          <p:nvPr/>
        </p:nvPicPr>
        <p:blipFill rotWithShape="1">
          <a:blip r:embed="rId2">
            <a:extLst>
              <a:ext uri="{28A0092B-C50C-407E-A947-70E740481C1C}">
                <a14:useLocalDpi xmlns:a14="http://schemas.microsoft.com/office/drawing/2010/main" val="0"/>
              </a:ext>
            </a:extLst>
          </a:blip>
          <a:srcRect l="5212" t="3576" r="5365" b="2965"/>
          <a:stretch/>
        </p:blipFill>
        <p:spPr bwMode="auto">
          <a:xfrm>
            <a:off x="3127" y="2183642"/>
            <a:ext cx="5422900" cy="44082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6211669"/>
            <a:ext cx="4572000" cy="646331"/>
          </a:xfrm>
          <a:prstGeom prst="rect">
            <a:avLst/>
          </a:prstGeom>
        </p:spPr>
        <p:txBody>
          <a:bodyPr>
            <a:spAutoFit/>
          </a:bodyPr>
          <a:lstStyle/>
          <a:p>
            <a:r>
              <a:rPr lang="en-GB" dirty="0">
                <a:hlinkClick r:id="rId3"/>
              </a:rPr>
              <a:t>http://historyofliverpool.com/liverpool-domesday-book</a:t>
            </a:r>
            <a:r>
              <a:rPr lang="en-GB" dirty="0" smtClean="0">
                <a:hlinkClick r:id="rId3"/>
              </a:rPr>
              <a:t>/</a:t>
            </a:r>
            <a:r>
              <a:rPr lang="en-GB" dirty="0" smtClean="0"/>
              <a:t> </a:t>
            </a:r>
            <a:endParaRPr lang="en-GB" dirty="0"/>
          </a:p>
        </p:txBody>
      </p:sp>
    </p:spTree>
    <p:extLst>
      <p:ext uri="{BB962C8B-B14F-4D97-AF65-F5344CB8AC3E}">
        <p14:creationId xmlns:p14="http://schemas.microsoft.com/office/powerpoint/2010/main" val="339807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3281" b="96224" l="29868" r="77452">
                        <a14:foregroundMark x1="40337" y1="29818" x2="39385" y2="31250"/>
                      </a14:backgroundRemoval>
                    </a14:imgEffect>
                  </a14:imgLayer>
                </a14:imgProps>
              </a:ext>
              <a:ext uri="{28A0092B-C50C-407E-A947-70E740481C1C}">
                <a14:useLocalDpi xmlns:a14="http://schemas.microsoft.com/office/drawing/2010/main" val="0"/>
              </a:ext>
            </a:extLst>
          </a:blip>
          <a:srcRect l="30078" t="13068" r="21356" b="4282"/>
          <a:stretch/>
        </p:blipFill>
        <p:spPr bwMode="auto">
          <a:xfrm>
            <a:off x="3419872" y="31137"/>
            <a:ext cx="63189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520" y="1584087"/>
            <a:ext cx="3312368" cy="4247317"/>
          </a:xfrm>
          <a:prstGeom prst="rect">
            <a:avLst/>
          </a:prstGeom>
          <a:solidFill>
            <a:schemeClr val="accent4">
              <a:lumMod val="40000"/>
              <a:lumOff val="60000"/>
            </a:schemeClr>
          </a:solidFill>
        </p:spPr>
        <p:txBody>
          <a:bodyPr wrap="square" rtlCol="0">
            <a:spAutoFit/>
          </a:bodyPr>
          <a:lstStyle/>
          <a:p>
            <a:r>
              <a:rPr lang="en-GB" dirty="0" smtClean="0"/>
              <a:t>Total value of land in Domesday is about £73,000 a year. </a:t>
            </a:r>
          </a:p>
          <a:p>
            <a:endParaRPr lang="en-GB" dirty="0"/>
          </a:p>
          <a:p>
            <a:r>
              <a:rPr lang="en-GB" dirty="0" smtClean="0"/>
              <a:t>Land had went up in value since 1066. </a:t>
            </a:r>
            <a:r>
              <a:rPr lang="en-GB" dirty="0" err="1" smtClean="0"/>
              <a:t>Thaxted</a:t>
            </a:r>
            <a:r>
              <a:rPr lang="en-GB" dirty="0"/>
              <a:t> </a:t>
            </a:r>
            <a:r>
              <a:rPr lang="en-GB" dirty="0" smtClean="0"/>
              <a:t>in Essex was worth £30 in 1066 and £60 in 1086.</a:t>
            </a:r>
          </a:p>
          <a:p>
            <a:endParaRPr lang="en-GB" dirty="0"/>
          </a:p>
          <a:p>
            <a:r>
              <a:rPr lang="en-GB" dirty="0" smtClean="0"/>
              <a:t>Harrying of North had damaged land so badly that </a:t>
            </a:r>
            <a:r>
              <a:rPr lang="en-GB" dirty="0" err="1" smtClean="0"/>
              <a:t>balue</a:t>
            </a:r>
            <a:r>
              <a:rPr lang="en-GB" dirty="0" smtClean="0"/>
              <a:t> decreased by ¼ (described as waste in the book)</a:t>
            </a:r>
          </a:p>
          <a:p>
            <a:endParaRPr lang="en-GB" dirty="0" smtClean="0"/>
          </a:p>
          <a:p>
            <a:r>
              <a:rPr lang="en-GB" dirty="0" smtClean="0"/>
              <a:t>35% of land was used for crops, 25% for cattle, 15% was forest, 25% was “other”</a:t>
            </a:r>
            <a:endParaRPr lang="en-GB" dirty="0"/>
          </a:p>
        </p:txBody>
      </p:sp>
      <p:sp>
        <p:nvSpPr>
          <p:cNvPr id="5" name="TextBox 4"/>
          <p:cNvSpPr txBox="1"/>
          <p:nvPr/>
        </p:nvSpPr>
        <p:spPr>
          <a:xfrm>
            <a:off x="107504" y="260648"/>
            <a:ext cx="5472608" cy="1323439"/>
          </a:xfrm>
          <a:prstGeom prst="rect">
            <a:avLst/>
          </a:prstGeom>
          <a:noFill/>
        </p:spPr>
        <p:txBody>
          <a:bodyPr wrap="square" rtlCol="0">
            <a:spAutoFit/>
          </a:bodyPr>
          <a:lstStyle/>
          <a:p>
            <a:r>
              <a:rPr lang="en-GB" sz="4000" dirty="0" smtClean="0"/>
              <a:t>What can we learn from Domesday?</a:t>
            </a:r>
            <a:endParaRPr lang="en-GB" sz="4000" dirty="0"/>
          </a:p>
        </p:txBody>
      </p:sp>
    </p:spTree>
    <p:extLst>
      <p:ext uri="{BB962C8B-B14F-4D97-AF65-F5344CB8AC3E}">
        <p14:creationId xmlns:p14="http://schemas.microsoft.com/office/powerpoint/2010/main" val="39353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nationalarchives.gov.uk/domesday/images/fig01-Domesday-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 y="1412776"/>
            <a:ext cx="9118217" cy="4365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99792" y="6007613"/>
            <a:ext cx="4572000" cy="646331"/>
          </a:xfrm>
          <a:prstGeom prst="rect">
            <a:avLst/>
          </a:prstGeom>
        </p:spPr>
        <p:txBody>
          <a:bodyPr>
            <a:spAutoFit/>
          </a:bodyPr>
          <a:lstStyle/>
          <a:p>
            <a:r>
              <a:rPr lang="en-GB" dirty="0" smtClean="0">
                <a:hlinkClick r:id="rId3"/>
              </a:rPr>
              <a:t>https://www.youtube.com/watch?v=om_BIzXaVwU</a:t>
            </a:r>
            <a:r>
              <a:rPr lang="en-GB" dirty="0" smtClean="0"/>
              <a:t> </a:t>
            </a:r>
            <a:endParaRPr lang="en-GB" dirty="0"/>
          </a:p>
        </p:txBody>
      </p:sp>
      <p:sp>
        <p:nvSpPr>
          <p:cNvPr id="4" name="TextBox 3"/>
          <p:cNvSpPr txBox="1"/>
          <p:nvPr/>
        </p:nvSpPr>
        <p:spPr>
          <a:xfrm>
            <a:off x="107504" y="260648"/>
            <a:ext cx="8999922" cy="923330"/>
          </a:xfrm>
          <a:prstGeom prst="rect">
            <a:avLst/>
          </a:prstGeom>
          <a:noFill/>
        </p:spPr>
        <p:txBody>
          <a:bodyPr wrap="square" rtlCol="0">
            <a:spAutoFit/>
          </a:bodyPr>
          <a:lstStyle/>
          <a:p>
            <a:r>
              <a:rPr lang="en-GB" sz="5400" dirty="0" smtClean="0"/>
              <a:t>Watch and Learn</a:t>
            </a:r>
            <a:endParaRPr lang="en-GB" sz="5400" dirty="0"/>
          </a:p>
        </p:txBody>
      </p:sp>
    </p:spTree>
    <p:extLst>
      <p:ext uri="{BB962C8B-B14F-4D97-AF65-F5344CB8AC3E}">
        <p14:creationId xmlns:p14="http://schemas.microsoft.com/office/powerpoint/2010/main" val="11664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ionalarchives.gov.uk/education/focuson/domesday/images/closeup-extr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6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825</Words>
  <Application>Microsoft Office PowerPoint</Application>
  <PresentationFormat>On-screen Show (4:3)</PresentationFormat>
  <Paragraphs>110</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How did William use Forest Laws and Domesday to strengthen the crown?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cp:revision>
  <dcterms:created xsi:type="dcterms:W3CDTF">2017-02-02T16:25:15Z</dcterms:created>
  <dcterms:modified xsi:type="dcterms:W3CDTF">2017-06-22T17:26:42Z</dcterms:modified>
</cp:coreProperties>
</file>