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9" r:id="rId5"/>
    <p:sldId id="270" r:id="rId6"/>
    <p:sldId id="260" r:id="rId7"/>
    <p:sldId id="274" r:id="rId8"/>
    <p:sldId id="264" r:id="rId9"/>
    <p:sldId id="265" r:id="rId10"/>
    <p:sldId id="268" r:id="rId11"/>
    <p:sldId id="266" r:id="rId12"/>
    <p:sldId id="277" r:id="rId13"/>
    <p:sldId id="278" r:id="rId14"/>
    <p:sldId id="271" r:id="rId15"/>
    <p:sldId id="272" r:id="rId16"/>
    <p:sldId id="273"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A16C35E-323B-4E89-A7FC-A4AF34700E61}" type="datetimeFigureOut">
              <a:rPr lang="en-GB" smtClean="0"/>
              <a:t>11/07/2018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7FA4B-3CEA-40B6-82DC-DA9924747517}" type="slidenum">
              <a:rPr lang="en-GB" smtClean="0"/>
              <a:t>‹#›</a:t>
            </a:fld>
            <a:endParaRPr lang="en-GB"/>
          </a:p>
        </p:txBody>
      </p:sp>
    </p:spTree>
    <p:extLst>
      <p:ext uri="{BB962C8B-B14F-4D97-AF65-F5344CB8AC3E}">
        <p14:creationId xmlns:p14="http://schemas.microsoft.com/office/powerpoint/2010/main" val="18643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16C35E-323B-4E89-A7FC-A4AF34700E61}" type="datetimeFigureOut">
              <a:rPr lang="en-GB" smtClean="0"/>
              <a:t>11/07/2018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7FA4B-3CEA-40B6-82DC-DA9924747517}" type="slidenum">
              <a:rPr lang="en-GB" smtClean="0"/>
              <a:t>‹#›</a:t>
            </a:fld>
            <a:endParaRPr lang="en-GB"/>
          </a:p>
        </p:txBody>
      </p:sp>
    </p:spTree>
    <p:extLst>
      <p:ext uri="{BB962C8B-B14F-4D97-AF65-F5344CB8AC3E}">
        <p14:creationId xmlns:p14="http://schemas.microsoft.com/office/powerpoint/2010/main" val="420079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16C35E-323B-4E89-A7FC-A4AF34700E61}" type="datetimeFigureOut">
              <a:rPr lang="en-GB" smtClean="0"/>
              <a:t>11/07/2018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7FA4B-3CEA-40B6-82DC-DA9924747517}" type="slidenum">
              <a:rPr lang="en-GB" smtClean="0"/>
              <a:t>‹#›</a:t>
            </a:fld>
            <a:endParaRPr lang="en-GB"/>
          </a:p>
        </p:txBody>
      </p:sp>
    </p:spTree>
    <p:extLst>
      <p:ext uri="{BB962C8B-B14F-4D97-AF65-F5344CB8AC3E}">
        <p14:creationId xmlns:p14="http://schemas.microsoft.com/office/powerpoint/2010/main" val="276365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16C35E-323B-4E89-A7FC-A4AF34700E61}" type="datetimeFigureOut">
              <a:rPr lang="en-GB" smtClean="0"/>
              <a:t>11/07/2018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7FA4B-3CEA-40B6-82DC-DA9924747517}" type="slidenum">
              <a:rPr lang="en-GB" smtClean="0"/>
              <a:t>‹#›</a:t>
            </a:fld>
            <a:endParaRPr lang="en-GB"/>
          </a:p>
        </p:txBody>
      </p:sp>
    </p:spTree>
    <p:extLst>
      <p:ext uri="{BB962C8B-B14F-4D97-AF65-F5344CB8AC3E}">
        <p14:creationId xmlns:p14="http://schemas.microsoft.com/office/powerpoint/2010/main" val="8330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16C35E-323B-4E89-A7FC-A4AF34700E61}" type="datetimeFigureOut">
              <a:rPr lang="en-GB" smtClean="0"/>
              <a:t>11/07/2018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7FA4B-3CEA-40B6-82DC-DA9924747517}" type="slidenum">
              <a:rPr lang="en-GB" smtClean="0"/>
              <a:t>‹#›</a:t>
            </a:fld>
            <a:endParaRPr lang="en-GB"/>
          </a:p>
        </p:txBody>
      </p:sp>
    </p:spTree>
    <p:extLst>
      <p:ext uri="{BB962C8B-B14F-4D97-AF65-F5344CB8AC3E}">
        <p14:creationId xmlns:p14="http://schemas.microsoft.com/office/powerpoint/2010/main" val="213623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A16C35E-323B-4E89-A7FC-A4AF34700E61}" type="datetimeFigureOut">
              <a:rPr lang="en-GB" smtClean="0"/>
              <a:t>11/07/2018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C7FA4B-3CEA-40B6-82DC-DA9924747517}" type="slidenum">
              <a:rPr lang="en-GB" smtClean="0"/>
              <a:t>‹#›</a:t>
            </a:fld>
            <a:endParaRPr lang="en-GB"/>
          </a:p>
        </p:txBody>
      </p:sp>
    </p:spTree>
    <p:extLst>
      <p:ext uri="{BB962C8B-B14F-4D97-AF65-F5344CB8AC3E}">
        <p14:creationId xmlns:p14="http://schemas.microsoft.com/office/powerpoint/2010/main" val="287430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16C35E-323B-4E89-A7FC-A4AF34700E61}" type="datetimeFigureOut">
              <a:rPr lang="en-GB" smtClean="0"/>
              <a:t>11/07/2018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C7FA4B-3CEA-40B6-82DC-DA9924747517}" type="slidenum">
              <a:rPr lang="en-GB" smtClean="0"/>
              <a:t>‹#›</a:t>
            </a:fld>
            <a:endParaRPr lang="en-GB"/>
          </a:p>
        </p:txBody>
      </p:sp>
    </p:spTree>
    <p:extLst>
      <p:ext uri="{BB962C8B-B14F-4D97-AF65-F5344CB8AC3E}">
        <p14:creationId xmlns:p14="http://schemas.microsoft.com/office/powerpoint/2010/main" val="386296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A16C35E-323B-4E89-A7FC-A4AF34700E61}" type="datetimeFigureOut">
              <a:rPr lang="en-GB" smtClean="0"/>
              <a:t>11/07/2018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C7FA4B-3CEA-40B6-82DC-DA9924747517}" type="slidenum">
              <a:rPr lang="en-GB" smtClean="0"/>
              <a:t>‹#›</a:t>
            </a:fld>
            <a:endParaRPr lang="en-GB"/>
          </a:p>
        </p:txBody>
      </p:sp>
    </p:spTree>
    <p:extLst>
      <p:ext uri="{BB962C8B-B14F-4D97-AF65-F5344CB8AC3E}">
        <p14:creationId xmlns:p14="http://schemas.microsoft.com/office/powerpoint/2010/main" val="380659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6C35E-323B-4E89-A7FC-A4AF34700E61}" type="datetimeFigureOut">
              <a:rPr lang="en-GB" smtClean="0"/>
              <a:t>11/07/2018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C7FA4B-3CEA-40B6-82DC-DA9924747517}" type="slidenum">
              <a:rPr lang="en-GB" smtClean="0"/>
              <a:t>‹#›</a:t>
            </a:fld>
            <a:endParaRPr lang="en-GB"/>
          </a:p>
        </p:txBody>
      </p:sp>
    </p:spTree>
    <p:extLst>
      <p:ext uri="{BB962C8B-B14F-4D97-AF65-F5344CB8AC3E}">
        <p14:creationId xmlns:p14="http://schemas.microsoft.com/office/powerpoint/2010/main" val="63473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16C35E-323B-4E89-A7FC-A4AF34700E61}" type="datetimeFigureOut">
              <a:rPr lang="en-GB" smtClean="0"/>
              <a:t>11/07/2018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C7FA4B-3CEA-40B6-82DC-DA9924747517}" type="slidenum">
              <a:rPr lang="en-GB" smtClean="0"/>
              <a:t>‹#›</a:t>
            </a:fld>
            <a:endParaRPr lang="en-GB"/>
          </a:p>
        </p:txBody>
      </p:sp>
    </p:spTree>
    <p:extLst>
      <p:ext uri="{BB962C8B-B14F-4D97-AF65-F5344CB8AC3E}">
        <p14:creationId xmlns:p14="http://schemas.microsoft.com/office/powerpoint/2010/main" val="88332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16C35E-323B-4E89-A7FC-A4AF34700E61}" type="datetimeFigureOut">
              <a:rPr lang="en-GB" smtClean="0"/>
              <a:t>11/07/2018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C7FA4B-3CEA-40B6-82DC-DA9924747517}" type="slidenum">
              <a:rPr lang="en-GB" smtClean="0"/>
              <a:t>‹#›</a:t>
            </a:fld>
            <a:endParaRPr lang="en-GB"/>
          </a:p>
        </p:txBody>
      </p:sp>
    </p:spTree>
    <p:extLst>
      <p:ext uri="{BB962C8B-B14F-4D97-AF65-F5344CB8AC3E}">
        <p14:creationId xmlns:p14="http://schemas.microsoft.com/office/powerpoint/2010/main" val="35405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6C35E-323B-4E89-A7FC-A4AF34700E61}" type="datetimeFigureOut">
              <a:rPr lang="en-GB" smtClean="0"/>
              <a:t>11/07/2018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7FA4B-3CEA-40B6-82DC-DA9924747517}" type="slidenum">
              <a:rPr lang="en-GB" smtClean="0"/>
              <a:t>‹#›</a:t>
            </a:fld>
            <a:endParaRPr lang="en-GB"/>
          </a:p>
        </p:txBody>
      </p:sp>
    </p:spTree>
    <p:extLst>
      <p:ext uri="{BB962C8B-B14F-4D97-AF65-F5344CB8AC3E}">
        <p14:creationId xmlns:p14="http://schemas.microsoft.com/office/powerpoint/2010/main" val="896574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ailymotion.com/video/x11pe80"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5500" y="-903287"/>
            <a:ext cx="9144000" cy="2387600"/>
          </a:xfrm>
        </p:spPr>
        <p:txBody>
          <a:bodyPr>
            <a:normAutofit/>
          </a:bodyPr>
          <a:lstStyle/>
          <a:p>
            <a:pPr algn="l"/>
            <a:r>
              <a:rPr lang="en-GB" sz="4400" u="sng" dirty="0" smtClean="0"/>
              <a:t>How significant were Pasteur and Koch to the understanding of disease?</a:t>
            </a:r>
            <a:endParaRPr lang="en-GB" sz="4400" u="sng" dirty="0"/>
          </a:p>
        </p:txBody>
      </p:sp>
      <p:sp>
        <p:nvSpPr>
          <p:cNvPr id="3" name="Subtitle 2"/>
          <p:cNvSpPr>
            <a:spLocks noGrp="1"/>
          </p:cNvSpPr>
          <p:nvPr>
            <p:ph type="subTitle" idx="1"/>
          </p:nvPr>
        </p:nvSpPr>
        <p:spPr>
          <a:xfrm>
            <a:off x="311150" y="2197101"/>
            <a:ext cx="7480300" cy="1111249"/>
          </a:xfrm>
          <a:solidFill>
            <a:schemeClr val="accent4">
              <a:lumMod val="40000"/>
              <a:lumOff val="60000"/>
            </a:schemeClr>
          </a:solidFill>
        </p:spPr>
        <p:txBody>
          <a:bodyPr>
            <a:normAutofit/>
          </a:bodyPr>
          <a:lstStyle/>
          <a:p>
            <a:pPr algn="l"/>
            <a:r>
              <a:rPr lang="en-GB" dirty="0" smtClean="0">
                <a:solidFill>
                  <a:srgbClr val="FF0000"/>
                </a:solidFill>
              </a:rPr>
              <a:t>Starter: </a:t>
            </a:r>
            <a:r>
              <a:rPr lang="en-GB" dirty="0" smtClean="0"/>
              <a:t>Complete the true or false task on medieval and renaissance medicine. If it is false – write the correct answer! Make sure you glue this into your book. </a:t>
            </a:r>
            <a:endParaRPr lang="en-GB" dirty="0"/>
          </a:p>
        </p:txBody>
      </p:sp>
      <p:pic>
        <p:nvPicPr>
          <p:cNvPr id="4" name="Picture 3"/>
          <p:cNvPicPr>
            <a:picLocks noChangeAspect="1"/>
          </p:cNvPicPr>
          <p:nvPr/>
        </p:nvPicPr>
        <p:blipFill>
          <a:blip r:embed="rId3"/>
          <a:stretch>
            <a:fillRect/>
          </a:stretch>
        </p:blipFill>
        <p:spPr>
          <a:xfrm>
            <a:off x="8058150" y="2636838"/>
            <a:ext cx="3638550" cy="3395980"/>
          </a:xfrm>
          <a:prstGeom prst="rect">
            <a:avLst/>
          </a:prstGeom>
        </p:spPr>
      </p:pic>
      <p:sp>
        <p:nvSpPr>
          <p:cNvPr id="5" name="TextBox 4"/>
          <p:cNvSpPr txBox="1"/>
          <p:nvPr/>
        </p:nvSpPr>
        <p:spPr>
          <a:xfrm>
            <a:off x="311150" y="3513138"/>
            <a:ext cx="7480300" cy="2308324"/>
          </a:xfrm>
          <a:prstGeom prst="rect">
            <a:avLst/>
          </a:prstGeom>
          <a:solidFill>
            <a:schemeClr val="accent1">
              <a:lumMod val="20000"/>
              <a:lumOff val="80000"/>
            </a:schemeClr>
          </a:solidFill>
        </p:spPr>
        <p:txBody>
          <a:bodyPr wrap="square" rtlCol="0">
            <a:spAutoFit/>
          </a:bodyPr>
          <a:lstStyle/>
          <a:p>
            <a:r>
              <a:rPr lang="en-GB" sz="2400" b="1" i="1" dirty="0" smtClean="0"/>
              <a:t>In this lesson we will:</a:t>
            </a:r>
          </a:p>
          <a:p>
            <a:endParaRPr lang="en-GB" sz="2400" dirty="0"/>
          </a:p>
          <a:p>
            <a:pPr marL="285750" indent="-285750">
              <a:buFont typeface="Arial" panose="020B0604020202020204" pitchFamily="34" charset="0"/>
              <a:buChar char="•"/>
            </a:pPr>
            <a:r>
              <a:rPr lang="en-GB" sz="2400" dirty="0" smtClean="0"/>
              <a:t>Describe what both Pasteur and Koch contributed to medical understanding</a:t>
            </a:r>
          </a:p>
          <a:p>
            <a:pPr marL="285750" indent="-285750">
              <a:buFont typeface="Arial" panose="020B0604020202020204" pitchFamily="34" charset="0"/>
              <a:buChar char="•"/>
            </a:pPr>
            <a:r>
              <a:rPr lang="en-GB" sz="2400" dirty="0" smtClean="0"/>
              <a:t>Assess to what extent they transformed medicine in the 19</a:t>
            </a:r>
            <a:r>
              <a:rPr lang="en-GB" sz="2400" baseline="30000" dirty="0" smtClean="0"/>
              <a:t>th</a:t>
            </a:r>
            <a:r>
              <a:rPr lang="en-GB" sz="2400" dirty="0" smtClean="0"/>
              <a:t> Century</a:t>
            </a:r>
            <a:r>
              <a:rPr lang="en-GB" dirty="0" smtClean="0"/>
              <a:t>.</a:t>
            </a:r>
            <a:endParaRPr lang="en-GB" dirty="0"/>
          </a:p>
        </p:txBody>
      </p:sp>
    </p:spTree>
    <p:extLst>
      <p:ext uri="{BB962C8B-B14F-4D97-AF65-F5344CB8AC3E}">
        <p14:creationId xmlns:p14="http://schemas.microsoft.com/office/powerpoint/2010/main" val="854220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90500"/>
            <a:ext cx="6667500" cy="666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24700" y="2182128"/>
            <a:ext cx="4927600" cy="2862322"/>
          </a:xfrm>
          <a:prstGeom prst="rect">
            <a:avLst/>
          </a:prstGeom>
          <a:solidFill>
            <a:schemeClr val="accent4">
              <a:lumMod val="60000"/>
              <a:lumOff val="40000"/>
            </a:schemeClr>
          </a:solidFill>
        </p:spPr>
        <p:txBody>
          <a:bodyPr wrap="square" rtlCol="0">
            <a:spAutoFit/>
          </a:bodyPr>
          <a:lstStyle/>
          <a:p>
            <a:r>
              <a:rPr lang="en-GB" sz="3600" dirty="0" smtClean="0"/>
              <a:t>It was coloured dyes that </a:t>
            </a:r>
            <a:r>
              <a:rPr lang="en-GB" sz="3600" b="1" u="sng" dirty="0" smtClean="0"/>
              <a:t>Robert Koch </a:t>
            </a:r>
            <a:r>
              <a:rPr lang="en-GB" sz="3600" dirty="0" smtClean="0"/>
              <a:t>used to stain cultures to make them easy to spot under a </a:t>
            </a:r>
            <a:r>
              <a:rPr lang="en-GB" sz="3600" dirty="0" err="1" smtClean="0"/>
              <a:t>microscrope</a:t>
            </a:r>
            <a:endParaRPr lang="en-GB" sz="3600" dirty="0"/>
          </a:p>
        </p:txBody>
      </p:sp>
    </p:spTree>
    <p:extLst>
      <p:ext uri="{BB962C8B-B14F-4D97-AF65-F5344CB8AC3E}">
        <p14:creationId xmlns:p14="http://schemas.microsoft.com/office/powerpoint/2010/main" val="165912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w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3094672" y="1208722"/>
            <a:ext cx="6483668" cy="4314586"/>
          </a:xfrm>
          <a:prstGeom prst="rect">
            <a:avLst/>
          </a:prstGeom>
        </p:spPr>
      </p:pic>
      <p:sp>
        <p:nvSpPr>
          <p:cNvPr id="4" name="TextBox 3"/>
          <p:cNvSpPr txBox="1"/>
          <p:nvPr/>
        </p:nvSpPr>
        <p:spPr>
          <a:xfrm>
            <a:off x="7124700" y="2182128"/>
            <a:ext cx="4927600" cy="2862322"/>
          </a:xfrm>
          <a:prstGeom prst="rect">
            <a:avLst/>
          </a:prstGeom>
          <a:solidFill>
            <a:schemeClr val="accent4">
              <a:lumMod val="60000"/>
              <a:lumOff val="40000"/>
            </a:schemeClr>
          </a:solidFill>
        </p:spPr>
        <p:txBody>
          <a:bodyPr wrap="square" rtlCol="0">
            <a:spAutoFit/>
          </a:bodyPr>
          <a:lstStyle/>
          <a:p>
            <a:r>
              <a:rPr lang="en-GB" sz="3600" dirty="0" smtClean="0"/>
              <a:t>Louis Pasteur used a ‘swan neck’ beaker to disprove the idea of spontaneous generation in 1861.</a:t>
            </a:r>
            <a:endParaRPr lang="en-GB" sz="3600" dirty="0"/>
          </a:p>
        </p:txBody>
      </p:sp>
    </p:spTree>
    <p:extLst>
      <p:ext uri="{BB962C8B-B14F-4D97-AF65-F5344CB8AC3E}">
        <p14:creationId xmlns:p14="http://schemas.microsoft.com/office/powerpoint/2010/main" val="45009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73400" y="584200"/>
            <a:ext cx="5638800" cy="5638800"/>
          </a:xfrm>
          <a:prstGeom prst="rect">
            <a:avLst/>
          </a:prstGeom>
        </p:spPr>
      </p:pic>
      <p:sp>
        <p:nvSpPr>
          <p:cNvPr id="3" name="TextBox 2"/>
          <p:cNvSpPr txBox="1"/>
          <p:nvPr/>
        </p:nvSpPr>
        <p:spPr>
          <a:xfrm>
            <a:off x="7124700" y="2182128"/>
            <a:ext cx="4927600" cy="2862322"/>
          </a:xfrm>
          <a:prstGeom prst="rect">
            <a:avLst/>
          </a:prstGeom>
          <a:solidFill>
            <a:schemeClr val="accent4">
              <a:lumMod val="60000"/>
              <a:lumOff val="40000"/>
            </a:schemeClr>
          </a:solidFill>
        </p:spPr>
        <p:txBody>
          <a:bodyPr wrap="square" rtlCol="0">
            <a:spAutoFit/>
          </a:bodyPr>
          <a:lstStyle/>
          <a:p>
            <a:r>
              <a:rPr lang="en-GB" sz="3600" b="1" u="sng" dirty="0" smtClean="0"/>
              <a:t>Pasteur’s</a:t>
            </a:r>
            <a:r>
              <a:rPr lang="en-GB" sz="3600" dirty="0" smtClean="0"/>
              <a:t> germ theory had a big influence on Dr Joseph Lister who linked it to infection after surgery.</a:t>
            </a:r>
            <a:endParaRPr lang="en-GB" sz="3600" dirty="0"/>
          </a:p>
        </p:txBody>
      </p:sp>
    </p:spTree>
    <p:extLst>
      <p:ext uri="{BB962C8B-B14F-4D97-AF65-F5344CB8AC3E}">
        <p14:creationId xmlns:p14="http://schemas.microsoft.com/office/powerpoint/2010/main" val="14244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9172" y="1066800"/>
            <a:ext cx="6934527" cy="4621212"/>
          </a:xfrm>
          <a:prstGeom prst="rect">
            <a:avLst/>
          </a:prstGeom>
        </p:spPr>
      </p:pic>
      <p:sp>
        <p:nvSpPr>
          <p:cNvPr id="3" name="TextBox 2"/>
          <p:cNvSpPr txBox="1"/>
          <p:nvPr/>
        </p:nvSpPr>
        <p:spPr>
          <a:xfrm>
            <a:off x="7124700" y="2182128"/>
            <a:ext cx="4927600" cy="3416320"/>
          </a:xfrm>
          <a:prstGeom prst="rect">
            <a:avLst/>
          </a:prstGeom>
          <a:solidFill>
            <a:schemeClr val="accent4">
              <a:lumMod val="60000"/>
              <a:lumOff val="40000"/>
            </a:schemeClr>
          </a:solidFill>
        </p:spPr>
        <p:txBody>
          <a:bodyPr wrap="square" rtlCol="0">
            <a:spAutoFit/>
          </a:bodyPr>
          <a:lstStyle/>
          <a:p>
            <a:r>
              <a:rPr lang="en-GB" sz="3600" b="1" u="sng" dirty="0" smtClean="0"/>
              <a:t>Pasteur</a:t>
            </a:r>
            <a:r>
              <a:rPr lang="en-GB" sz="3600" dirty="0" smtClean="0"/>
              <a:t> was French and it was the challenge set by the French Academy of Science in 1860 that led to him publishing his Germ Theory in 1861.</a:t>
            </a:r>
            <a:endParaRPr lang="en-GB" sz="3600" dirty="0"/>
          </a:p>
        </p:txBody>
      </p:sp>
    </p:spTree>
    <p:extLst>
      <p:ext uri="{BB962C8B-B14F-4D97-AF65-F5344CB8AC3E}">
        <p14:creationId xmlns:p14="http://schemas.microsoft.com/office/powerpoint/2010/main" val="408252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0"/>
            <a:ext cx="6819900" cy="769441"/>
          </a:xfrm>
          <a:prstGeom prst="rect">
            <a:avLst/>
          </a:prstGeom>
          <a:noFill/>
        </p:spPr>
        <p:txBody>
          <a:bodyPr wrap="square" rtlCol="0">
            <a:spAutoFit/>
          </a:bodyPr>
          <a:lstStyle/>
          <a:p>
            <a:r>
              <a:rPr lang="en-GB" sz="4400" dirty="0" smtClean="0">
                <a:latin typeface="Franklin Gothic Demi Cond" panose="020B0706030402020204" pitchFamily="34" charset="0"/>
              </a:rPr>
              <a:t>What </a:t>
            </a:r>
            <a:r>
              <a:rPr lang="en-GB" sz="4400" dirty="0" smtClean="0">
                <a:solidFill>
                  <a:srgbClr val="FF0000"/>
                </a:solidFill>
                <a:latin typeface="Franklin Gothic Demi Cond" panose="020B0706030402020204" pitchFamily="34" charset="0"/>
              </a:rPr>
              <a:t>impact</a:t>
            </a:r>
            <a:r>
              <a:rPr lang="en-GB" sz="4400" dirty="0" smtClean="0">
                <a:latin typeface="Franklin Gothic Demi Cond" panose="020B0706030402020204" pitchFamily="34" charset="0"/>
              </a:rPr>
              <a:t> did Pasteur have?</a:t>
            </a:r>
            <a:endParaRPr lang="en-GB" sz="4400" dirty="0">
              <a:latin typeface="Franklin Gothic Demi Cond" panose="020B0706030402020204" pitchFamily="34" charset="0"/>
            </a:endParaRPr>
          </a:p>
        </p:txBody>
      </p:sp>
      <p:pic>
        <p:nvPicPr>
          <p:cNvPr id="11" name="Picture 10"/>
          <p:cNvPicPr>
            <a:picLocks noChangeAspect="1"/>
          </p:cNvPicPr>
          <p:nvPr/>
        </p:nvPicPr>
        <p:blipFill rotWithShape="1">
          <a:blip r:embed="rId2"/>
          <a:srcRect l="11649" r="2621"/>
          <a:stretch/>
        </p:blipFill>
        <p:spPr>
          <a:xfrm>
            <a:off x="7200900" y="3698066"/>
            <a:ext cx="4686300" cy="2909486"/>
          </a:xfrm>
          <a:prstGeom prst="rect">
            <a:avLst/>
          </a:prstGeom>
        </p:spPr>
      </p:pic>
      <p:sp>
        <p:nvSpPr>
          <p:cNvPr id="4" name="TextBox 3"/>
          <p:cNvSpPr txBox="1"/>
          <p:nvPr/>
        </p:nvSpPr>
        <p:spPr>
          <a:xfrm>
            <a:off x="241300" y="975241"/>
            <a:ext cx="6743700" cy="5632311"/>
          </a:xfrm>
          <a:prstGeom prst="rect">
            <a:avLst/>
          </a:prstGeom>
          <a:solidFill>
            <a:schemeClr val="accent6">
              <a:lumMod val="20000"/>
              <a:lumOff val="80000"/>
            </a:schemeClr>
          </a:solidFill>
        </p:spPr>
        <p:txBody>
          <a:bodyPr wrap="square" rtlCol="0">
            <a:spAutoFit/>
          </a:bodyPr>
          <a:lstStyle/>
          <a:p>
            <a:r>
              <a:rPr lang="en-GB" sz="2400" dirty="0" smtClean="0"/>
              <a:t>In Britain, Pasteur’s work was largely ignored! Most people continued to believe Dr Henry Bastian and spontaneous generation.</a:t>
            </a:r>
          </a:p>
          <a:p>
            <a:endParaRPr lang="en-GB" sz="2400" dirty="0"/>
          </a:p>
          <a:p>
            <a:r>
              <a:rPr lang="en-GB" sz="2400" dirty="0" smtClean="0"/>
              <a:t>Some scientists built on Pasteur’s work e.g. Dr Joseph Lister applied Pasteur’s germ theory to infection wounds in surgery (antiseptic)</a:t>
            </a:r>
          </a:p>
          <a:p>
            <a:endParaRPr lang="en-GB" sz="2400" dirty="0"/>
          </a:p>
          <a:p>
            <a:r>
              <a:rPr lang="en-GB" sz="2400" dirty="0" smtClean="0"/>
              <a:t>Dr John Tyndall applied germ theory to disease – in 1870 he gave a lecture which linked Pasteur’s work to Lister’s work. </a:t>
            </a:r>
          </a:p>
          <a:p>
            <a:endParaRPr lang="en-GB" sz="2400" dirty="0"/>
          </a:p>
          <a:p>
            <a:r>
              <a:rPr lang="en-GB" sz="2400" dirty="0" smtClean="0"/>
              <a:t>However, most people doubted their work and continued to doubt germs caused disease or infection.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3441" y="4276184"/>
            <a:ext cx="878517" cy="8785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3441" y="5696859"/>
            <a:ext cx="846161" cy="846161"/>
          </a:xfrm>
          <a:prstGeom prst="rect">
            <a:avLst/>
          </a:prstGeom>
        </p:spPr>
      </p:pic>
      <p:pic>
        <p:nvPicPr>
          <p:cNvPr id="10" name="Picture 9"/>
          <p:cNvPicPr>
            <a:picLocks noChangeAspect="1"/>
          </p:cNvPicPr>
          <p:nvPr/>
        </p:nvPicPr>
        <p:blipFill>
          <a:blip r:embed="rId5"/>
          <a:stretch>
            <a:fillRect/>
          </a:stretch>
        </p:blipFill>
        <p:spPr>
          <a:xfrm>
            <a:off x="7215816" y="157096"/>
            <a:ext cx="4645983" cy="351149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400" y="2577143"/>
            <a:ext cx="878517" cy="8785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1919" y="1356471"/>
            <a:ext cx="846161" cy="846161"/>
          </a:xfrm>
          <a:prstGeom prst="rect">
            <a:avLst/>
          </a:prstGeom>
        </p:spPr>
      </p:pic>
    </p:spTree>
    <p:extLst>
      <p:ext uri="{BB962C8B-B14F-4D97-AF65-F5344CB8AC3E}">
        <p14:creationId xmlns:p14="http://schemas.microsoft.com/office/powerpoint/2010/main" val="347708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0"/>
            <a:ext cx="6819900" cy="769441"/>
          </a:xfrm>
          <a:prstGeom prst="rect">
            <a:avLst/>
          </a:prstGeom>
          <a:noFill/>
        </p:spPr>
        <p:txBody>
          <a:bodyPr wrap="square" rtlCol="0">
            <a:spAutoFit/>
          </a:bodyPr>
          <a:lstStyle/>
          <a:p>
            <a:r>
              <a:rPr lang="en-GB" sz="4400" dirty="0" smtClean="0">
                <a:latin typeface="Franklin Gothic Demi Cond" panose="020B0706030402020204" pitchFamily="34" charset="0"/>
              </a:rPr>
              <a:t>What </a:t>
            </a:r>
            <a:r>
              <a:rPr lang="en-GB" sz="4400" dirty="0" smtClean="0">
                <a:solidFill>
                  <a:srgbClr val="FF0000"/>
                </a:solidFill>
                <a:latin typeface="Franklin Gothic Demi Cond" panose="020B0706030402020204" pitchFamily="34" charset="0"/>
              </a:rPr>
              <a:t>impact</a:t>
            </a:r>
            <a:r>
              <a:rPr lang="en-GB" sz="4400" dirty="0" smtClean="0">
                <a:latin typeface="Franklin Gothic Demi Cond" panose="020B0706030402020204" pitchFamily="34" charset="0"/>
              </a:rPr>
              <a:t> did Koch have?</a:t>
            </a:r>
            <a:endParaRPr lang="en-GB" sz="4400" dirty="0">
              <a:latin typeface="Franklin Gothic Demi Cond" panose="020B0706030402020204" pitchFamily="34" charset="0"/>
            </a:endParaRPr>
          </a:p>
        </p:txBody>
      </p:sp>
      <p:sp>
        <p:nvSpPr>
          <p:cNvPr id="4" name="TextBox 3"/>
          <p:cNvSpPr txBox="1"/>
          <p:nvPr/>
        </p:nvSpPr>
        <p:spPr>
          <a:xfrm>
            <a:off x="241300" y="975241"/>
            <a:ext cx="6743700" cy="5262979"/>
          </a:xfrm>
          <a:prstGeom prst="rect">
            <a:avLst/>
          </a:prstGeom>
          <a:solidFill>
            <a:schemeClr val="accent6">
              <a:lumMod val="20000"/>
              <a:lumOff val="80000"/>
            </a:schemeClr>
          </a:solidFill>
        </p:spPr>
        <p:txBody>
          <a:bodyPr wrap="square" rtlCol="0">
            <a:spAutoFit/>
          </a:bodyPr>
          <a:lstStyle/>
          <a:p>
            <a:r>
              <a:rPr lang="en-GB" sz="2400" dirty="0" smtClean="0"/>
              <a:t>By identifying microbes which caused specific disease, Koch convinced many to believe in germ theory!</a:t>
            </a:r>
          </a:p>
          <a:p>
            <a:endParaRPr lang="en-GB" sz="2400" dirty="0"/>
          </a:p>
          <a:p>
            <a:r>
              <a:rPr lang="en-GB" sz="2400" dirty="0" smtClean="0"/>
              <a:t>Scientists and doctors began to look for other germs using Koch’s work (e.g. 1883, diphtheria was found)</a:t>
            </a:r>
          </a:p>
          <a:p>
            <a:endParaRPr lang="en-GB" sz="2400" dirty="0"/>
          </a:p>
          <a:p>
            <a:r>
              <a:rPr lang="en-GB" sz="2400" dirty="0" smtClean="0"/>
              <a:t>Governments refused to believe Koch’s work – in 1884 after he discovered the germ cause of cholera in water, the British government continued to promote the miasmic theory. </a:t>
            </a:r>
          </a:p>
          <a:p>
            <a:endParaRPr lang="en-GB" sz="2400" dirty="0"/>
          </a:p>
          <a:p>
            <a:r>
              <a:rPr lang="en-GB" sz="2400" dirty="0" smtClean="0"/>
              <a:t>He paved the way for scientists and doctors to begin to look for new germs and vaccines to prevent them.</a:t>
            </a:r>
            <a:endParaRPr lang="en-GB" sz="2400" dirty="0" smtClean="0"/>
          </a:p>
        </p:txBody>
      </p:sp>
      <p:pic>
        <p:nvPicPr>
          <p:cNvPr id="11" name="Picture 10"/>
          <p:cNvPicPr>
            <a:picLocks noChangeAspect="1"/>
          </p:cNvPicPr>
          <p:nvPr/>
        </p:nvPicPr>
        <p:blipFill rotWithShape="1">
          <a:blip r:embed="rId2"/>
          <a:srcRect l="33786"/>
          <a:stretch/>
        </p:blipFill>
        <p:spPr>
          <a:xfrm>
            <a:off x="7112000" y="2967152"/>
            <a:ext cx="4972319" cy="3221819"/>
          </a:xfrm>
          <a:prstGeom prst="rect">
            <a:avLst/>
          </a:prstGeom>
        </p:spPr>
      </p:pic>
      <p:pic>
        <p:nvPicPr>
          <p:cNvPr id="10" name="Picture 9"/>
          <p:cNvPicPr>
            <a:picLocks noChangeAspect="1"/>
          </p:cNvPicPr>
          <p:nvPr/>
        </p:nvPicPr>
        <p:blipFill rotWithShape="1">
          <a:blip r:embed="rId3"/>
          <a:srcRect t="21161" r="9109" b="35814"/>
          <a:stretch/>
        </p:blipFill>
        <p:spPr>
          <a:xfrm>
            <a:off x="7126916" y="103120"/>
            <a:ext cx="4957403" cy="27543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2400" y="2577143"/>
            <a:ext cx="878517" cy="878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6656" y="4302871"/>
            <a:ext cx="846161" cy="84616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3841" y="823645"/>
            <a:ext cx="878517" cy="8785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741" y="5783308"/>
            <a:ext cx="878517" cy="878517"/>
          </a:xfrm>
          <a:prstGeom prst="rect">
            <a:avLst/>
          </a:prstGeom>
        </p:spPr>
      </p:pic>
    </p:spTree>
    <p:extLst>
      <p:ext uri="{BB962C8B-B14F-4D97-AF65-F5344CB8AC3E}">
        <p14:creationId xmlns:p14="http://schemas.microsoft.com/office/powerpoint/2010/main" val="3943403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6108700" cy="646331"/>
          </a:xfrm>
          <a:prstGeom prst="rect">
            <a:avLst/>
          </a:prstGeom>
          <a:noFill/>
        </p:spPr>
        <p:txBody>
          <a:bodyPr wrap="square" rtlCol="0">
            <a:spAutoFit/>
          </a:bodyPr>
          <a:lstStyle/>
          <a:p>
            <a:r>
              <a:rPr lang="en-GB" sz="3600" dirty="0" smtClean="0"/>
              <a:t>Learning Task </a:t>
            </a:r>
            <a:r>
              <a:rPr lang="en-GB" sz="3600" dirty="0" smtClean="0">
                <a:solidFill>
                  <a:srgbClr val="FF0000"/>
                </a:solidFill>
              </a:rPr>
              <a:t>Two</a:t>
            </a:r>
            <a:endParaRPr lang="en-GB" sz="3600" dirty="0">
              <a:solidFill>
                <a:srgbClr val="FF0000"/>
              </a:solidFill>
            </a:endParaRPr>
          </a:p>
        </p:txBody>
      </p:sp>
      <p:sp>
        <p:nvSpPr>
          <p:cNvPr id="4" name="TextBox 3"/>
          <p:cNvSpPr txBox="1"/>
          <p:nvPr/>
        </p:nvSpPr>
        <p:spPr>
          <a:xfrm>
            <a:off x="241300" y="1143000"/>
            <a:ext cx="5486400" cy="4154984"/>
          </a:xfrm>
          <a:prstGeom prst="rect">
            <a:avLst/>
          </a:prstGeom>
          <a:solidFill>
            <a:schemeClr val="accent1">
              <a:lumMod val="40000"/>
              <a:lumOff val="60000"/>
            </a:schemeClr>
          </a:solidFill>
        </p:spPr>
        <p:txBody>
          <a:bodyPr wrap="square" rtlCol="0">
            <a:spAutoFit/>
          </a:bodyPr>
          <a:lstStyle/>
          <a:p>
            <a:pPr marL="342900" indent="-342900">
              <a:buFont typeface="Arial" panose="020B0604020202020204" pitchFamily="34" charset="0"/>
              <a:buChar char="•"/>
            </a:pPr>
            <a:r>
              <a:rPr lang="en-GB" sz="2400" dirty="0" smtClean="0"/>
              <a:t>Write the following statement down on a piece of paper. </a:t>
            </a:r>
          </a:p>
          <a:p>
            <a:endParaRPr lang="en-GB" sz="2400" dirty="0"/>
          </a:p>
          <a:p>
            <a:r>
              <a:rPr lang="en-GB" sz="2400" b="1" dirty="0" smtClean="0"/>
              <a:t>“Individuals </a:t>
            </a:r>
            <a:r>
              <a:rPr lang="en-GB" sz="2400" b="1" i="1" dirty="0" smtClean="0"/>
              <a:t>alone</a:t>
            </a:r>
            <a:r>
              <a:rPr lang="en-GB" sz="2400" b="1" dirty="0" smtClean="0"/>
              <a:t> changed medical ideas in the 19</a:t>
            </a:r>
            <a:r>
              <a:rPr lang="en-GB" sz="2400" b="1" baseline="30000" dirty="0" smtClean="0"/>
              <a:t>th</a:t>
            </a:r>
            <a:r>
              <a:rPr lang="en-GB" sz="2400" b="1" dirty="0" smtClean="0"/>
              <a:t> Century”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Below it, provide details to support it and counter it.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See the right for specifics on target criteria.</a:t>
            </a:r>
            <a:endParaRPr lang="en-GB" sz="2400" dirty="0"/>
          </a:p>
        </p:txBody>
      </p:sp>
      <p:sp>
        <p:nvSpPr>
          <p:cNvPr id="5" name="TextBox 4"/>
          <p:cNvSpPr txBox="1"/>
          <p:nvPr/>
        </p:nvSpPr>
        <p:spPr>
          <a:xfrm>
            <a:off x="6261100" y="254000"/>
            <a:ext cx="5308600" cy="2246769"/>
          </a:xfrm>
          <a:prstGeom prst="rect">
            <a:avLst/>
          </a:prstGeom>
          <a:solidFill>
            <a:schemeClr val="accent6">
              <a:lumMod val="40000"/>
              <a:lumOff val="60000"/>
            </a:schemeClr>
          </a:solidFill>
        </p:spPr>
        <p:txBody>
          <a:bodyPr wrap="square" rtlCol="0">
            <a:spAutoFit/>
          </a:bodyPr>
          <a:lstStyle/>
          <a:p>
            <a:r>
              <a:rPr lang="en-GB" sz="2000" b="1" u="sng" dirty="0" smtClean="0"/>
              <a:t>Targets 9 – 7 </a:t>
            </a:r>
          </a:p>
          <a:p>
            <a:endParaRPr lang="en-GB" sz="2000" dirty="0"/>
          </a:p>
          <a:p>
            <a:r>
              <a:rPr lang="en-GB" sz="2000" dirty="0" smtClean="0"/>
              <a:t>Use specific terminology</a:t>
            </a:r>
          </a:p>
          <a:p>
            <a:r>
              <a:rPr lang="en-GB" sz="2000" dirty="0" smtClean="0"/>
              <a:t>Provide 6 pieces of evidence to both support and counter the statement </a:t>
            </a:r>
          </a:p>
          <a:p>
            <a:r>
              <a:rPr lang="en-GB" sz="2000" dirty="0" smtClean="0"/>
              <a:t>Link to previous periods of medicine to show change or continuity. </a:t>
            </a:r>
            <a:endParaRPr lang="en-GB" sz="2000" dirty="0"/>
          </a:p>
        </p:txBody>
      </p:sp>
      <p:sp>
        <p:nvSpPr>
          <p:cNvPr id="6" name="TextBox 5"/>
          <p:cNvSpPr txBox="1"/>
          <p:nvPr/>
        </p:nvSpPr>
        <p:spPr>
          <a:xfrm>
            <a:off x="6261100" y="2729369"/>
            <a:ext cx="5308600" cy="1631216"/>
          </a:xfrm>
          <a:prstGeom prst="rect">
            <a:avLst/>
          </a:prstGeom>
          <a:solidFill>
            <a:schemeClr val="accent4">
              <a:lumMod val="20000"/>
              <a:lumOff val="80000"/>
            </a:schemeClr>
          </a:solidFill>
        </p:spPr>
        <p:txBody>
          <a:bodyPr wrap="square" rtlCol="0">
            <a:spAutoFit/>
          </a:bodyPr>
          <a:lstStyle/>
          <a:p>
            <a:r>
              <a:rPr lang="en-GB" sz="2000" b="1" u="sng" dirty="0" smtClean="0"/>
              <a:t>Targets 6 – 4</a:t>
            </a:r>
          </a:p>
          <a:p>
            <a:r>
              <a:rPr lang="en-GB" sz="2000" dirty="0" smtClean="0"/>
              <a:t/>
            </a:r>
            <a:br>
              <a:rPr lang="en-GB" sz="2000" dirty="0" smtClean="0"/>
            </a:br>
            <a:r>
              <a:rPr lang="en-GB" sz="2000" dirty="0" smtClean="0"/>
              <a:t>Try to use some key words</a:t>
            </a:r>
          </a:p>
          <a:p>
            <a:r>
              <a:rPr lang="en-GB" sz="2000" dirty="0" smtClean="0"/>
              <a:t>Provide 4 - 5 pieces of evidence to both support and counter the statement </a:t>
            </a:r>
          </a:p>
        </p:txBody>
      </p:sp>
      <p:sp>
        <p:nvSpPr>
          <p:cNvPr id="7" name="TextBox 6"/>
          <p:cNvSpPr txBox="1"/>
          <p:nvPr/>
        </p:nvSpPr>
        <p:spPr>
          <a:xfrm>
            <a:off x="6261100" y="4748669"/>
            <a:ext cx="5308600" cy="1323439"/>
          </a:xfrm>
          <a:prstGeom prst="rect">
            <a:avLst/>
          </a:prstGeom>
          <a:solidFill>
            <a:schemeClr val="accent2">
              <a:lumMod val="20000"/>
              <a:lumOff val="80000"/>
            </a:schemeClr>
          </a:solidFill>
        </p:spPr>
        <p:txBody>
          <a:bodyPr wrap="square" rtlCol="0">
            <a:spAutoFit/>
          </a:bodyPr>
          <a:lstStyle/>
          <a:p>
            <a:r>
              <a:rPr lang="en-GB" sz="2000" b="1" u="sng" dirty="0" smtClean="0"/>
              <a:t>Targets 3 – 1</a:t>
            </a:r>
          </a:p>
          <a:p>
            <a:r>
              <a:rPr lang="en-GB" sz="2000" dirty="0" smtClean="0"/>
              <a:t/>
            </a:r>
            <a:br>
              <a:rPr lang="en-GB" sz="2000" dirty="0" smtClean="0"/>
            </a:br>
            <a:r>
              <a:rPr lang="en-GB" sz="2000" dirty="0" smtClean="0"/>
              <a:t>Provide </a:t>
            </a:r>
            <a:r>
              <a:rPr lang="en-GB" sz="2000" dirty="0"/>
              <a:t>3</a:t>
            </a:r>
            <a:r>
              <a:rPr lang="en-GB" sz="2000" dirty="0" smtClean="0"/>
              <a:t> pieces of evidence to both support and counter the statement </a:t>
            </a:r>
          </a:p>
        </p:txBody>
      </p:sp>
    </p:spTree>
    <p:extLst>
      <p:ext uri="{BB962C8B-B14F-4D97-AF65-F5344CB8AC3E}">
        <p14:creationId xmlns:p14="http://schemas.microsoft.com/office/powerpoint/2010/main" val="117207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7000"/>
            <a:ext cx="11417300" cy="1077218"/>
          </a:xfrm>
          <a:prstGeom prst="rect">
            <a:avLst/>
          </a:prstGeom>
          <a:noFill/>
        </p:spPr>
        <p:txBody>
          <a:bodyPr wrap="square" rtlCol="0">
            <a:spAutoFit/>
          </a:bodyPr>
          <a:lstStyle/>
          <a:p>
            <a:r>
              <a:rPr lang="en-GB" sz="3200" dirty="0" smtClean="0">
                <a:solidFill>
                  <a:srgbClr val="FF0000"/>
                </a:solidFill>
              </a:rPr>
              <a:t>Checkpoint: </a:t>
            </a:r>
            <a:r>
              <a:rPr lang="en-GB" sz="3200" dirty="0" smtClean="0"/>
              <a:t>Can you </a:t>
            </a:r>
            <a:r>
              <a:rPr lang="en-GB" sz="3200" dirty="0" smtClean="0">
                <a:solidFill>
                  <a:srgbClr val="FF0000"/>
                </a:solidFill>
              </a:rPr>
              <a:t>assess</a:t>
            </a:r>
            <a:r>
              <a:rPr lang="en-GB" sz="3200" dirty="0" smtClean="0"/>
              <a:t> </a:t>
            </a:r>
            <a:r>
              <a:rPr lang="en-GB" sz="3200" dirty="0"/>
              <a:t>to what extent they transformed medicine in the 19</a:t>
            </a:r>
            <a:r>
              <a:rPr lang="en-GB" sz="3200" baseline="30000" dirty="0"/>
              <a:t>th</a:t>
            </a:r>
            <a:r>
              <a:rPr lang="en-GB" sz="3200" dirty="0"/>
              <a:t> Century</a:t>
            </a:r>
            <a:endParaRPr lang="en-GB" sz="3200" dirty="0">
              <a:solidFill>
                <a:srgbClr val="FF0000"/>
              </a:solidFill>
            </a:endParaRPr>
          </a:p>
        </p:txBody>
      </p:sp>
      <p:sp>
        <p:nvSpPr>
          <p:cNvPr id="3" name="TextBox 2"/>
          <p:cNvSpPr txBox="1"/>
          <p:nvPr/>
        </p:nvSpPr>
        <p:spPr>
          <a:xfrm>
            <a:off x="508000" y="2207750"/>
            <a:ext cx="5334000" cy="2554545"/>
          </a:xfrm>
          <a:prstGeom prst="rect">
            <a:avLst/>
          </a:prstGeom>
          <a:noFill/>
        </p:spPr>
        <p:txBody>
          <a:bodyPr wrap="square" rtlCol="0">
            <a:spAutoFit/>
          </a:bodyPr>
          <a:lstStyle/>
          <a:p>
            <a:r>
              <a:rPr lang="en-GB" sz="3200" dirty="0" smtClean="0"/>
              <a:t>Who is more </a:t>
            </a:r>
            <a:r>
              <a:rPr lang="en-GB" sz="3200" dirty="0" smtClean="0">
                <a:solidFill>
                  <a:srgbClr val="FF0000"/>
                </a:solidFill>
              </a:rPr>
              <a:t>important</a:t>
            </a:r>
            <a:r>
              <a:rPr lang="en-GB" sz="3200" dirty="0" smtClean="0"/>
              <a:t> – Koch or Pasteur?</a:t>
            </a:r>
          </a:p>
          <a:p>
            <a:endParaRPr lang="en-GB" sz="3200" dirty="0"/>
          </a:p>
          <a:p>
            <a:r>
              <a:rPr lang="en-GB" sz="3200" dirty="0" smtClean="0"/>
              <a:t>Justify your answer in one/two sentences</a:t>
            </a:r>
          </a:p>
        </p:txBody>
      </p:sp>
      <p:pic>
        <p:nvPicPr>
          <p:cNvPr id="4" name="Picture 3"/>
          <p:cNvPicPr>
            <a:picLocks noChangeAspect="1"/>
          </p:cNvPicPr>
          <p:nvPr/>
        </p:nvPicPr>
        <p:blipFill>
          <a:blip r:embed="rId2"/>
          <a:stretch>
            <a:fillRect/>
          </a:stretch>
        </p:blipFill>
        <p:spPr>
          <a:xfrm>
            <a:off x="6285519" y="1534650"/>
            <a:ext cx="5030181" cy="4028153"/>
          </a:xfrm>
          <a:prstGeom prst="rect">
            <a:avLst/>
          </a:prstGeom>
        </p:spPr>
      </p:pic>
    </p:spTree>
    <p:extLst>
      <p:ext uri="{BB962C8B-B14F-4D97-AF65-F5344CB8AC3E}">
        <p14:creationId xmlns:p14="http://schemas.microsoft.com/office/powerpoint/2010/main" val="2979172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 y="88900"/>
            <a:ext cx="6464300" cy="954107"/>
          </a:xfrm>
          <a:prstGeom prst="rect">
            <a:avLst/>
          </a:prstGeom>
          <a:noFill/>
        </p:spPr>
        <p:txBody>
          <a:bodyPr wrap="square" rtlCol="0">
            <a:spAutoFit/>
          </a:bodyPr>
          <a:lstStyle/>
          <a:p>
            <a:r>
              <a:rPr lang="en-GB" sz="2800" dirty="0" smtClean="0"/>
              <a:t>What did people believe </a:t>
            </a:r>
            <a:r>
              <a:rPr lang="en-GB" sz="2800" dirty="0" smtClean="0">
                <a:solidFill>
                  <a:srgbClr val="FF0000"/>
                </a:solidFill>
              </a:rPr>
              <a:t>caused</a:t>
            </a:r>
            <a:r>
              <a:rPr lang="en-GB" sz="2800" dirty="0" smtClean="0"/>
              <a:t> disease by 1700?</a:t>
            </a:r>
            <a:endParaRPr lang="en-GB" sz="2800" dirty="0"/>
          </a:p>
        </p:txBody>
      </p:sp>
      <p:sp>
        <p:nvSpPr>
          <p:cNvPr id="3" name="TextBox 2"/>
          <p:cNvSpPr txBox="1"/>
          <p:nvPr/>
        </p:nvSpPr>
        <p:spPr>
          <a:xfrm>
            <a:off x="165100" y="1157307"/>
            <a:ext cx="6946900" cy="5016758"/>
          </a:xfrm>
          <a:prstGeom prst="rect">
            <a:avLst/>
          </a:prstGeom>
          <a:solidFill>
            <a:schemeClr val="accent3">
              <a:lumMod val="40000"/>
              <a:lumOff val="60000"/>
            </a:schemeClr>
          </a:solidFill>
        </p:spPr>
        <p:txBody>
          <a:bodyPr wrap="square" rtlCol="0">
            <a:spAutoFit/>
          </a:bodyPr>
          <a:lstStyle/>
          <a:p>
            <a:r>
              <a:rPr lang="en-GB" sz="2000" dirty="0" smtClean="0"/>
              <a:t>Due to industrialisation and the health problems caused by this there was growing importance places on identifying the causes of disease. </a:t>
            </a:r>
          </a:p>
          <a:p>
            <a:endParaRPr lang="en-GB" sz="2000" dirty="0"/>
          </a:p>
          <a:p>
            <a:r>
              <a:rPr lang="en-GB" sz="2000" dirty="0" smtClean="0"/>
              <a:t>The Four Humours had been rejected by the 18</a:t>
            </a:r>
            <a:r>
              <a:rPr lang="en-GB" sz="2000" baseline="30000" dirty="0" smtClean="0"/>
              <a:t>th</a:t>
            </a:r>
            <a:r>
              <a:rPr lang="en-GB" sz="2000" dirty="0" smtClean="0"/>
              <a:t> Century and miasmic theory was starting to become less popular. </a:t>
            </a:r>
          </a:p>
          <a:p>
            <a:endParaRPr lang="en-GB" sz="2000" dirty="0" smtClean="0"/>
          </a:p>
          <a:p>
            <a:r>
              <a:rPr lang="en-GB" sz="2000" dirty="0" smtClean="0"/>
              <a:t>A new theory that had developed by 1700 was spontaneous generation. Due to new technology scientists could see microbes on decaying matter but believed it was a product of decay rather than the cause of it. They believed it was then spread by miasma.</a:t>
            </a:r>
          </a:p>
          <a:p>
            <a:endParaRPr lang="en-GB" sz="2000" dirty="0"/>
          </a:p>
          <a:p>
            <a:r>
              <a:rPr lang="en-GB" sz="2000" dirty="0" smtClean="0"/>
              <a:t>It would not be until the 19</a:t>
            </a:r>
            <a:r>
              <a:rPr lang="en-GB" sz="2000" baseline="30000" dirty="0" smtClean="0"/>
              <a:t>th</a:t>
            </a:r>
            <a:r>
              <a:rPr lang="en-GB" sz="2000" dirty="0" smtClean="0"/>
              <a:t> Century that scientist would begin to make solid links between these microbes and disease.</a:t>
            </a:r>
          </a:p>
          <a:p>
            <a:endParaRPr lang="en-GB" sz="2000" dirty="0"/>
          </a:p>
          <a:p>
            <a:r>
              <a:rPr lang="en-GB" sz="2000" dirty="0" smtClean="0"/>
              <a:t>Two men would play their part – Louis Pasteur and Robert Koch</a:t>
            </a:r>
            <a:endParaRPr lang="en-GB" sz="2000" dirty="0"/>
          </a:p>
        </p:txBody>
      </p:sp>
      <p:sp>
        <p:nvSpPr>
          <p:cNvPr id="5" name="Rectangle 4"/>
          <p:cNvSpPr/>
          <p:nvPr/>
        </p:nvSpPr>
        <p:spPr>
          <a:xfrm>
            <a:off x="306692" y="6288365"/>
            <a:ext cx="4494115" cy="369332"/>
          </a:xfrm>
          <a:prstGeom prst="rect">
            <a:avLst/>
          </a:prstGeom>
        </p:spPr>
        <p:txBody>
          <a:bodyPr wrap="none">
            <a:spAutoFit/>
          </a:bodyPr>
          <a:lstStyle/>
          <a:p>
            <a:r>
              <a:rPr lang="en-GB" dirty="0" smtClean="0">
                <a:hlinkClick r:id="rId2"/>
              </a:rPr>
              <a:t>http://www.dailymotion.com/video/x11pe80</a:t>
            </a:r>
            <a:r>
              <a:rPr lang="en-GB" dirty="0" smtClean="0"/>
              <a:t> </a:t>
            </a:r>
            <a:endParaRPr lang="en-GB" dirty="0"/>
          </a:p>
        </p:txBody>
      </p:sp>
      <p:pic>
        <p:nvPicPr>
          <p:cNvPr id="3076" name="Picture 4" descr="https://upload.wikimedia.org/wikipedia/commons/thumb/9/9d/Cholera_bacteria_SEM.jpg/300px-Cholera_bacteria_SEM.jpg"/>
          <p:cNvPicPr>
            <a:picLocks noChangeAspect="1" noChangeArrowheads="1"/>
          </p:cNvPicPr>
          <p:nvPr/>
        </p:nvPicPr>
        <p:blipFill rotWithShape="1">
          <a:blip r:embed="rId3">
            <a:extLst>
              <a:ext uri="{28A0092B-C50C-407E-A947-70E740481C1C}">
                <a14:useLocalDpi xmlns:a14="http://schemas.microsoft.com/office/drawing/2010/main" val="0"/>
              </a:ext>
            </a:extLst>
          </a:blip>
          <a:srcRect b="21071"/>
          <a:stretch/>
        </p:blipFill>
        <p:spPr bwMode="auto">
          <a:xfrm>
            <a:off x="7262648" y="3808283"/>
            <a:ext cx="4830422" cy="28494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7262648" y="253890"/>
            <a:ext cx="4830422" cy="3378310"/>
          </a:xfrm>
          <a:prstGeom prst="rect">
            <a:avLst/>
          </a:prstGeom>
        </p:spPr>
      </p:pic>
    </p:spTree>
    <p:extLst>
      <p:ext uri="{BB962C8B-B14F-4D97-AF65-F5344CB8AC3E}">
        <p14:creationId xmlns:p14="http://schemas.microsoft.com/office/powerpoint/2010/main" val="853912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 y="76200"/>
            <a:ext cx="6819900" cy="769441"/>
          </a:xfrm>
          <a:prstGeom prst="rect">
            <a:avLst/>
          </a:prstGeom>
          <a:noFill/>
        </p:spPr>
        <p:txBody>
          <a:bodyPr wrap="square" rtlCol="0">
            <a:spAutoFit/>
          </a:bodyPr>
          <a:lstStyle/>
          <a:p>
            <a:r>
              <a:rPr lang="en-GB" sz="4400" dirty="0" smtClean="0">
                <a:latin typeface="Franklin Gothic Demi Cond" panose="020B0706030402020204" pitchFamily="34" charset="0"/>
              </a:rPr>
              <a:t>What did Louis </a:t>
            </a:r>
            <a:r>
              <a:rPr lang="en-GB" sz="4400" dirty="0" smtClean="0">
                <a:solidFill>
                  <a:srgbClr val="FF0000"/>
                </a:solidFill>
                <a:latin typeface="Franklin Gothic Demi Cond" panose="020B0706030402020204" pitchFamily="34" charset="0"/>
              </a:rPr>
              <a:t>Pasteur</a:t>
            </a:r>
            <a:r>
              <a:rPr lang="en-GB" sz="4400" dirty="0" smtClean="0">
                <a:latin typeface="Franklin Gothic Demi Cond" panose="020B0706030402020204" pitchFamily="34" charset="0"/>
              </a:rPr>
              <a:t> </a:t>
            </a:r>
            <a:r>
              <a:rPr lang="en-GB" sz="4400" dirty="0" smtClean="0">
                <a:latin typeface="Franklin Gothic Demi Cond" panose="020B0706030402020204" pitchFamily="34" charset="0"/>
              </a:rPr>
              <a:t>do</a:t>
            </a:r>
            <a:r>
              <a:rPr lang="en-GB" sz="4400" dirty="0" smtClean="0">
                <a:latin typeface="Franklin Gothic Demi Cond" panose="020B0706030402020204" pitchFamily="34" charset="0"/>
              </a:rPr>
              <a:t>?</a:t>
            </a:r>
            <a:endParaRPr lang="en-GB" sz="4400" dirty="0">
              <a:latin typeface="Franklin Gothic Demi Cond" panose="020B0706030402020204" pitchFamily="34" charset="0"/>
            </a:endParaRPr>
          </a:p>
        </p:txBody>
      </p:sp>
      <p:pic>
        <p:nvPicPr>
          <p:cNvPr id="3" name="Picture 2"/>
          <p:cNvPicPr>
            <a:picLocks noChangeAspect="1"/>
          </p:cNvPicPr>
          <p:nvPr/>
        </p:nvPicPr>
        <p:blipFill>
          <a:blip r:embed="rId2"/>
          <a:stretch>
            <a:fillRect/>
          </a:stretch>
        </p:blipFill>
        <p:spPr>
          <a:xfrm>
            <a:off x="7380917" y="368300"/>
            <a:ext cx="4479845" cy="6174720"/>
          </a:xfrm>
          <a:prstGeom prst="rect">
            <a:avLst/>
          </a:prstGeom>
        </p:spPr>
      </p:pic>
      <p:sp>
        <p:nvSpPr>
          <p:cNvPr id="4" name="TextBox 3"/>
          <p:cNvSpPr txBox="1"/>
          <p:nvPr/>
        </p:nvSpPr>
        <p:spPr>
          <a:xfrm>
            <a:off x="241300" y="975241"/>
            <a:ext cx="6743700" cy="5262979"/>
          </a:xfrm>
          <a:prstGeom prst="rect">
            <a:avLst/>
          </a:prstGeom>
          <a:solidFill>
            <a:schemeClr val="accent6">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smtClean="0"/>
              <a:t>Pasteur </a:t>
            </a:r>
            <a:r>
              <a:rPr lang="en-GB" sz="2400" dirty="0" smtClean="0"/>
              <a:t>believed that it was microbes being carried on dust particles in the air that caused beer and wine to go sour.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To prove this, he designed an experiment using a ‘swan neck’ beaker.  With this he proved that it is the air that carries microbes.  He published his ‘Germ Theory’ in 1861. </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His theory stated the following: </a:t>
            </a:r>
          </a:p>
          <a:p>
            <a:endParaRPr lang="en-GB" sz="2400" dirty="0"/>
          </a:p>
          <a:p>
            <a:pPr marL="342900" indent="-342900">
              <a:buAutoNum type="arabicPeriod"/>
            </a:pPr>
            <a:r>
              <a:rPr lang="en-GB" sz="2400" dirty="0" smtClean="0"/>
              <a:t>Microbes live in the air</a:t>
            </a:r>
          </a:p>
          <a:p>
            <a:pPr marL="342900" indent="-342900">
              <a:buAutoNum type="arabicPeriod"/>
            </a:pPr>
            <a:r>
              <a:rPr lang="en-GB" sz="2400" dirty="0" smtClean="0"/>
              <a:t>Microbes cause decay</a:t>
            </a:r>
            <a:endParaRPr lang="en-GB" sz="2400" dirty="0"/>
          </a:p>
          <a:p>
            <a:pPr marL="342900" indent="-342900">
              <a:buAutoNum type="arabicPeriod"/>
            </a:pPr>
            <a:r>
              <a:rPr lang="en-GB" sz="2400" dirty="0" smtClean="0"/>
              <a:t>Microbes can be killed by heat</a:t>
            </a:r>
          </a:p>
        </p:txBody>
      </p:sp>
    </p:spTree>
    <p:extLst>
      <p:ext uri="{BB962C8B-B14F-4D97-AF65-F5344CB8AC3E}">
        <p14:creationId xmlns:p14="http://schemas.microsoft.com/office/powerpoint/2010/main" val="3392745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wan neck experimen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5283200" y="0"/>
            <a:ext cx="6908800" cy="3596084"/>
          </a:xfrm>
          <a:prstGeom prst="rect">
            <a:avLst/>
          </a:prstGeom>
        </p:spPr>
      </p:pic>
      <p:sp>
        <p:nvSpPr>
          <p:cNvPr id="5" name="AutoShape 4" descr="Image result for swan neck experiment"/>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356" y="3469084"/>
            <a:ext cx="5422692" cy="3069573"/>
          </a:xfrm>
          <a:prstGeom prst="rect">
            <a:avLst/>
          </a:prstGeom>
        </p:spPr>
      </p:pic>
      <p:pic>
        <p:nvPicPr>
          <p:cNvPr id="7" name="Picture 6"/>
          <p:cNvPicPr>
            <a:picLocks noChangeAspect="1"/>
          </p:cNvPicPr>
          <p:nvPr/>
        </p:nvPicPr>
        <p:blipFill>
          <a:blip r:embed="rId4"/>
          <a:stretch>
            <a:fillRect/>
          </a:stretch>
        </p:blipFill>
        <p:spPr>
          <a:xfrm>
            <a:off x="107206" y="3422720"/>
            <a:ext cx="2692896" cy="3162300"/>
          </a:xfrm>
          <a:prstGeom prst="rect">
            <a:avLst/>
          </a:prstGeom>
        </p:spPr>
      </p:pic>
      <p:pic>
        <p:nvPicPr>
          <p:cNvPr id="8" name="Picture 7"/>
          <p:cNvPicPr>
            <a:picLocks noChangeAspect="1"/>
          </p:cNvPicPr>
          <p:nvPr/>
        </p:nvPicPr>
        <p:blipFill rotWithShape="1">
          <a:blip r:embed="rId5"/>
          <a:srcRect b="16910"/>
          <a:stretch/>
        </p:blipFill>
        <p:spPr>
          <a:xfrm>
            <a:off x="132854" y="15875"/>
            <a:ext cx="2692896" cy="3311525"/>
          </a:xfrm>
          <a:prstGeom prst="rect">
            <a:avLst/>
          </a:prstGeom>
        </p:spPr>
      </p:pic>
      <p:sp>
        <p:nvSpPr>
          <p:cNvPr id="9" name="TextBox 8"/>
          <p:cNvSpPr txBox="1"/>
          <p:nvPr/>
        </p:nvSpPr>
        <p:spPr>
          <a:xfrm>
            <a:off x="3009900" y="309106"/>
            <a:ext cx="2425700" cy="2677656"/>
          </a:xfrm>
          <a:prstGeom prst="rect">
            <a:avLst/>
          </a:prstGeom>
          <a:noFill/>
          <a:ln>
            <a:solidFill>
              <a:srgbClr val="FF0000"/>
            </a:solidFill>
          </a:ln>
        </p:spPr>
        <p:txBody>
          <a:bodyPr wrap="square" rtlCol="0">
            <a:spAutoFit/>
          </a:bodyPr>
          <a:lstStyle/>
          <a:p>
            <a:r>
              <a:rPr lang="en-GB" sz="2400" dirty="0" smtClean="0"/>
              <a:t>Dr Henry Bastian used this experiment to prove that germs “spontaneously” developed in matter. </a:t>
            </a:r>
            <a:endParaRPr lang="en-GB" sz="2400" dirty="0"/>
          </a:p>
        </p:txBody>
      </p:sp>
      <p:sp>
        <p:nvSpPr>
          <p:cNvPr id="10" name="TextBox 9"/>
          <p:cNvSpPr txBox="1"/>
          <p:nvPr/>
        </p:nvSpPr>
        <p:spPr>
          <a:xfrm>
            <a:off x="3009900" y="4010204"/>
            <a:ext cx="2425700" cy="2308324"/>
          </a:xfrm>
          <a:prstGeom prst="rect">
            <a:avLst/>
          </a:prstGeom>
          <a:noFill/>
          <a:ln>
            <a:solidFill>
              <a:srgbClr val="FF0000"/>
            </a:solidFill>
          </a:ln>
        </p:spPr>
        <p:txBody>
          <a:bodyPr wrap="square" rtlCol="0">
            <a:spAutoFit/>
          </a:bodyPr>
          <a:lstStyle/>
          <a:p>
            <a:r>
              <a:rPr lang="en-GB" sz="2400" dirty="0" smtClean="0"/>
              <a:t>Dr Louis Pasteur used his ‘swan neck’ experiment to prove that germs come from the air. </a:t>
            </a:r>
            <a:endParaRPr lang="en-GB" sz="2400" dirty="0"/>
          </a:p>
        </p:txBody>
      </p:sp>
      <p:sp>
        <p:nvSpPr>
          <p:cNvPr id="11" name="Right Arrow 10"/>
          <p:cNvSpPr/>
          <p:nvPr/>
        </p:nvSpPr>
        <p:spPr>
          <a:xfrm>
            <a:off x="4178300" y="2321510"/>
            <a:ext cx="1447800" cy="13305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4615060" y="5608488"/>
            <a:ext cx="1447800" cy="13305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820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79900" y="2146300"/>
            <a:ext cx="4559300" cy="4559300"/>
          </a:xfrm>
          <a:prstGeom prst="rect">
            <a:avLst/>
          </a:prstGeom>
        </p:spPr>
      </p:pic>
      <p:pic>
        <p:nvPicPr>
          <p:cNvPr id="5" name="Picture 4"/>
          <p:cNvPicPr>
            <a:picLocks noChangeAspect="1"/>
          </p:cNvPicPr>
          <p:nvPr/>
        </p:nvPicPr>
        <p:blipFill rotWithShape="1">
          <a:blip r:embed="rId3"/>
          <a:srcRect l="34871" t="21277" r="36432" b="6426"/>
          <a:stretch/>
        </p:blipFill>
        <p:spPr>
          <a:xfrm>
            <a:off x="7975600" y="190500"/>
            <a:ext cx="3733800" cy="5288644"/>
          </a:xfrm>
          <a:prstGeom prst="rect">
            <a:avLst/>
          </a:prstGeom>
        </p:spPr>
      </p:pic>
      <p:sp>
        <p:nvSpPr>
          <p:cNvPr id="2" name="TextBox 1"/>
          <p:cNvSpPr txBox="1"/>
          <p:nvPr/>
        </p:nvSpPr>
        <p:spPr>
          <a:xfrm>
            <a:off x="88900" y="190500"/>
            <a:ext cx="11620500" cy="646331"/>
          </a:xfrm>
          <a:prstGeom prst="rect">
            <a:avLst/>
          </a:prstGeom>
          <a:noFill/>
        </p:spPr>
        <p:txBody>
          <a:bodyPr wrap="square" rtlCol="0">
            <a:spAutoFit/>
          </a:bodyPr>
          <a:lstStyle/>
          <a:p>
            <a:r>
              <a:rPr lang="en-GB" sz="3600" dirty="0" smtClean="0"/>
              <a:t>Learning Task </a:t>
            </a:r>
            <a:r>
              <a:rPr lang="en-GB" sz="3600" dirty="0" smtClean="0">
                <a:solidFill>
                  <a:srgbClr val="FF0000"/>
                </a:solidFill>
              </a:rPr>
              <a:t>One</a:t>
            </a:r>
            <a:endParaRPr lang="en-GB" sz="3600" dirty="0">
              <a:solidFill>
                <a:srgbClr val="FF0000"/>
              </a:solidFill>
            </a:endParaRPr>
          </a:p>
        </p:txBody>
      </p:sp>
      <p:sp>
        <p:nvSpPr>
          <p:cNvPr id="3" name="TextBox 2"/>
          <p:cNvSpPr txBox="1"/>
          <p:nvPr/>
        </p:nvSpPr>
        <p:spPr>
          <a:xfrm>
            <a:off x="457200" y="1117601"/>
            <a:ext cx="5441950" cy="3108543"/>
          </a:xfrm>
          <a:prstGeom prst="rect">
            <a:avLst/>
          </a:prstGeom>
          <a:solidFill>
            <a:schemeClr val="accent4">
              <a:lumMod val="40000"/>
              <a:lumOff val="60000"/>
            </a:schemeClr>
          </a:solidFill>
        </p:spPr>
        <p:txBody>
          <a:bodyPr wrap="square" rtlCol="0">
            <a:spAutoFit/>
          </a:bodyPr>
          <a:lstStyle/>
          <a:p>
            <a:pPr marL="514350" indent="-514350">
              <a:buFont typeface="+mj-lt"/>
              <a:buAutoNum type="arabicPeriod"/>
            </a:pPr>
            <a:r>
              <a:rPr lang="en-GB" sz="2800" dirty="0" smtClean="0"/>
              <a:t>On your worksheet, complete the tasks on the Swan Neck Experiment and the three principles of Germ theory.</a:t>
            </a:r>
          </a:p>
          <a:p>
            <a:pPr marL="514350" indent="-514350">
              <a:buFont typeface="+mj-lt"/>
              <a:buAutoNum type="arabicPeriod"/>
            </a:pPr>
            <a:endParaRPr lang="en-GB" sz="2800" dirty="0"/>
          </a:p>
          <a:p>
            <a:pPr marL="514350" indent="-514350">
              <a:buFont typeface="+mj-lt"/>
              <a:buAutoNum type="arabicPeriod"/>
            </a:pPr>
            <a:r>
              <a:rPr lang="en-GB" sz="2800" dirty="0" smtClean="0"/>
              <a:t>When finished, go through and highlight/underline key words</a:t>
            </a:r>
          </a:p>
        </p:txBody>
      </p:sp>
    </p:spTree>
    <p:extLst>
      <p:ext uri="{BB962C8B-B14F-4D97-AF65-F5344CB8AC3E}">
        <p14:creationId xmlns:p14="http://schemas.microsoft.com/office/powerpoint/2010/main" val="204347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4000" y="101600"/>
            <a:ext cx="6464300" cy="523220"/>
          </a:xfrm>
          <a:prstGeom prst="rect">
            <a:avLst/>
          </a:prstGeom>
          <a:noFill/>
        </p:spPr>
        <p:txBody>
          <a:bodyPr wrap="square" rtlCol="0">
            <a:spAutoFit/>
          </a:bodyPr>
          <a:lstStyle/>
          <a:p>
            <a:r>
              <a:rPr lang="en-GB" sz="2800" dirty="0" smtClean="0"/>
              <a:t>What impact did Robert </a:t>
            </a:r>
            <a:r>
              <a:rPr lang="en-GB" sz="2800" dirty="0" smtClean="0">
                <a:solidFill>
                  <a:srgbClr val="FF0000"/>
                </a:solidFill>
              </a:rPr>
              <a:t>Koch</a:t>
            </a:r>
            <a:r>
              <a:rPr lang="en-GB" sz="2800" dirty="0" smtClean="0"/>
              <a:t> have?</a:t>
            </a:r>
            <a:endParaRPr lang="en-GB" sz="2800" dirty="0"/>
          </a:p>
        </p:txBody>
      </p:sp>
      <p:pic>
        <p:nvPicPr>
          <p:cNvPr id="3" name="Picture 2"/>
          <p:cNvPicPr>
            <a:picLocks noChangeAspect="1"/>
          </p:cNvPicPr>
          <p:nvPr/>
        </p:nvPicPr>
        <p:blipFill>
          <a:blip r:embed="rId2"/>
          <a:stretch>
            <a:fillRect/>
          </a:stretch>
        </p:blipFill>
        <p:spPr>
          <a:xfrm>
            <a:off x="151815" y="101600"/>
            <a:ext cx="5793424" cy="6616700"/>
          </a:xfrm>
          <a:prstGeom prst="rect">
            <a:avLst/>
          </a:prstGeom>
        </p:spPr>
      </p:pic>
      <p:sp>
        <p:nvSpPr>
          <p:cNvPr id="4" name="TextBox 3"/>
          <p:cNvSpPr txBox="1"/>
          <p:nvPr/>
        </p:nvSpPr>
        <p:spPr>
          <a:xfrm>
            <a:off x="6139426" y="929620"/>
            <a:ext cx="5845204" cy="5632311"/>
          </a:xfrm>
          <a:prstGeom prst="rect">
            <a:avLst/>
          </a:prstGeom>
          <a:solidFill>
            <a:schemeClr val="accent6">
              <a:lumMod val="20000"/>
              <a:lumOff val="80000"/>
            </a:schemeClr>
          </a:solidFill>
        </p:spPr>
        <p:txBody>
          <a:bodyPr wrap="square" rtlCol="0">
            <a:spAutoFit/>
          </a:bodyPr>
          <a:lstStyle/>
          <a:p>
            <a:r>
              <a:rPr lang="en-GB" sz="2000" dirty="0" smtClean="0"/>
              <a:t>German scientist Robert Koch built upon Pasteur’s theory and was the first to identify that different germs cause different diseases.</a:t>
            </a:r>
          </a:p>
          <a:p>
            <a:endParaRPr lang="en-GB" sz="2000" dirty="0" smtClean="0"/>
          </a:p>
          <a:p>
            <a:r>
              <a:rPr lang="en-GB" sz="2000" dirty="0" smtClean="0"/>
              <a:t>He discovered the bacteria that caused tuberculosis in 1882 and even developed new types of photographic lenses to take a picture of them and a special dye to stain microbes to make them easier to see under a microscope.</a:t>
            </a:r>
          </a:p>
          <a:p>
            <a:endParaRPr lang="en-GB" sz="2000" dirty="0"/>
          </a:p>
          <a:p>
            <a:r>
              <a:rPr lang="en-GB" sz="2000" dirty="0" smtClean="0"/>
              <a:t>In 1883 using his 4 stage technique Koch discovered the germ cause of cholera. He followed this in 1884 by proving that this germ lived in drinking water in India. This supported what Dr John Snow had said back in 1854.</a:t>
            </a:r>
          </a:p>
          <a:p>
            <a:endParaRPr lang="en-GB" sz="2000" dirty="0"/>
          </a:p>
          <a:p>
            <a:r>
              <a:rPr lang="en-GB" sz="2000" dirty="0" smtClean="0"/>
              <a:t>Koch published his methods that could be used to identify disease-causing microbes. </a:t>
            </a:r>
          </a:p>
        </p:txBody>
      </p:sp>
    </p:spTree>
    <p:extLst>
      <p:ext uri="{BB962C8B-B14F-4D97-AF65-F5344CB8AC3E}">
        <p14:creationId xmlns:p14="http://schemas.microsoft.com/office/powerpoint/2010/main" val="3123421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53954" y="2182814"/>
            <a:ext cx="4121646" cy="4648200"/>
          </a:xfrm>
          <a:prstGeom prst="rect">
            <a:avLst/>
          </a:prstGeom>
        </p:spPr>
      </p:pic>
      <p:pic>
        <p:nvPicPr>
          <p:cNvPr id="5" name="Picture 4"/>
          <p:cNvPicPr>
            <a:picLocks noChangeAspect="1"/>
          </p:cNvPicPr>
          <p:nvPr/>
        </p:nvPicPr>
        <p:blipFill rotWithShape="1">
          <a:blip r:embed="rId3"/>
          <a:srcRect l="34871" t="21277" r="36432" b="6426"/>
          <a:stretch/>
        </p:blipFill>
        <p:spPr>
          <a:xfrm>
            <a:off x="7975600" y="190500"/>
            <a:ext cx="3733800" cy="5288644"/>
          </a:xfrm>
          <a:prstGeom prst="rect">
            <a:avLst/>
          </a:prstGeom>
        </p:spPr>
      </p:pic>
      <p:sp>
        <p:nvSpPr>
          <p:cNvPr id="2" name="TextBox 1"/>
          <p:cNvSpPr txBox="1"/>
          <p:nvPr/>
        </p:nvSpPr>
        <p:spPr>
          <a:xfrm>
            <a:off x="88900" y="190500"/>
            <a:ext cx="11620500" cy="646331"/>
          </a:xfrm>
          <a:prstGeom prst="rect">
            <a:avLst/>
          </a:prstGeom>
          <a:noFill/>
        </p:spPr>
        <p:txBody>
          <a:bodyPr wrap="square" rtlCol="0">
            <a:spAutoFit/>
          </a:bodyPr>
          <a:lstStyle/>
          <a:p>
            <a:r>
              <a:rPr lang="en-GB" sz="3600" dirty="0" smtClean="0"/>
              <a:t>Learning Task </a:t>
            </a:r>
            <a:r>
              <a:rPr lang="en-GB" sz="3600" dirty="0" smtClean="0">
                <a:solidFill>
                  <a:srgbClr val="FF0000"/>
                </a:solidFill>
              </a:rPr>
              <a:t>Two</a:t>
            </a:r>
            <a:endParaRPr lang="en-GB" sz="3600" dirty="0">
              <a:solidFill>
                <a:srgbClr val="FF0000"/>
              </a:solidFill>
            </a:endParaRPr>
          </a:p>
        </p:txBody>
      </p:sp>
      <p:sp>
        <p:nvSpPr>
          <p:cNvPr id="3" name="TextBox 2"/>
          <p:cNvSpPr txBox="1"/>
          <p:nvPr/>
        </p:nvSpPr>
        <p:spPr>
          <a:xfrm>
            <a:off x="457200" y="1117601"/>
            <a:ext cx="5441950" cy="3108543"/>
          </a:xfrm>
          <a:prstGeom prst="rect">
            <a:avLst/>
          </a:prstGeom>
          <a:solidFill>
            <a:schemeClr val="accent4">
              <a:lumMod val="40000"/>
              <a:lumOff val="60000"/>
            </a:schemeClr>
          </a:solidFill>
        </p:spPr>
        <p:txBody>
          <a:bodyPr wrap="square" rtlCol="0">
            <a:spAutoFit/>
          </a:bodyPr>
          <a:lstStyle/>
          <a:p>
            <a:pPr marL="514350" indent="-514350">
              <a:buFont typeface="+mj-lt"/>
              <a:buAutoNum type="arabicPeriod"/>
            </a:pPr>
            <a:r>
              <a:rPr lang="en-GB" sz="2800" dirty="0" smtClean="0"/>
              <a:t>As a class, read through the information on p.71 </a:t>
            </a:r>
          </a:p>
          <a:p>
            <a:pPr marL="514350" indent="-514350">
              <a:buFont typeface="+mj-lt"/>
              <a:buAutoNum type="arabicPeriod"/>
            </a:pPr>
            <a:r>
              <a:rPr lang="en-GB" sz="2800" dirty="0" smtClean="0"/>
              <a:t>Watch the below clip from the BBC.</a:t>
            </a:r>
          </a:p>
          <a:p>
            <a:pPr marL="514350" indent="-514350">
              <a:buFont typeface="+mj-lt"/>
              <a:buAutoNum type="arabicPeriod"/>
            </a:pPr>
            <a:r>
              <a:rPr lang="en-GB" sz="2800" dirty="0" smtClean="0"/>
              <a:t>You now have 5 minutes to write down 4 things Koch contributed to germ theory!</a:t>
            </a:r>
          </a:p>
        </p:txBody>
      </p:sp>
    </p:spTree>
    <p:extLst>
      <p:ext uri="{BB962C8B-B14F-4D97-AF65-F5344CB8AC3E}">
        <p14:creationId xmlns:p14="http://schemas.microsoft.com/office/powerpoint/2010/main" val="15814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7000"/>
            <a:ext cx="11417300" cy="1077218"/>
          </a:xfrm>
          <a:prstGeom prst="rect">
            <a:avLst/>
          </a:prstGeom>
          <a:noFill/>
        </p:spPr>
        <p:txBody>
          <a:bodyPr wrap="square" rtlCol="0">
            <a:spAutoFit/>
          </a:bodyPr>
          <a:lstStyle/>
          <a:p>
            <a:r>
              <a:rPr lang="en-GB" sz="3200" dirty="0" smtClean="0">
                <a:solidFill>
                  <a:srgbClr val="FF0000"/>
                </a:solidFill>
              </a:rPr>
              <a:t>Checkpoint: </a:t>
            </a:r>
            <a:r>
              <a:rPr lang="en-GB" sz="3200" dirty="0" smtClean="0"/>
              <a:t>Can you </a:t>
            </a:r>
            <a:r>
              <a:rPr lang="en-GB" sz="3200" dirty="0" smtClean="0">
                <a:solidFill>
                  <a:srgbClr val="FF0000"/>
                </a:solidFill>
              </a:rPr>
              <a:t>describe </a:t>
            </a:r>
            <a:r>
              <a:rPr lang="en-GB" sz="3200" dirty="0" smtClean="0"/>
              <a:t>the contributions of Robert Koch and Louis Pasteur?</a:t>
            </a:r>
            <a:endParaRPr lang="en-GB" sz="3200" dirty="0">
              <a:solidFill>
                <a:srgbClr val="FF0000"/>
              </a:solidFill>
            </a:endParaRPr>
          </a:p>
        </p:txBody>
      </p:sp>
      <p:sp>
        <p:nvSpPr>
          <p:cNvPr id="3" name="TextBox 2"/>
          <p:cNvSpPr txBox="1"/>
          <p:nvPr/>
        </p:nvSpPr>
        <p:spPr>
          <a:xfrm>
            <a:off x="508000" y="2207750"/>
            <a:ext cx="5334000" cy="2554545"/>
          </a:xfrm>
          <a:prstGeom prst="rect">
            <a:avLst/>
          </a:prstGeom>
          <a:noFill/>
        </p:spPr>
        <p:txBody>
          <a:bodyPr wrap="square" rtlCol="0">
            <a:spAutoFit/>
          </a:bodyPr>
          <a:lstStyle/>
          <a:p>
            <a:r>
              <a:rPr lang="en-GB" sz="3200" dirty="0" smtClean="0"/>
              <a:t>Your teacher will show you a picture. On your mini whiteboard, write down whether it relates to Koch, Pasteur or both!</a:t>
            </a:r>
          </a:p>
        </p:txBody>
      </p:sp>
      <p:pic>
        <p:nvPicPr>
          <p:cNvPr id="4" name="Picture 3"/>
          <p:cNvPicPr>
            <a:picLocks noChangeAspect="1"/>
          </p:cNvPicPr>
          <p:nvPr/>
        </p:nvPicPr>
        <p:blipFill>
          <a:blip r:embed="rId2"/>
          <a:stretch>
            <a:fillRect/>
          </a:stretch>
        </p:blipFill>
        <p:spPr>
          <a:xfrm>
            <a:off x="6285519" y="1763250"/>
            <a:ext cx="5030181" cy="4028153"/>
          </a:xfrm>
          <a:prstGeom prst="rect">
            <a:avLst/>
          </a:prstGeom>
        </p:spPr>
      </p:pic>
    </p:spTree>
    <p:extLst>
      <p:ext uri="{BB962C8B-B14F-4D97-AF65-F5344CB8AC3E}">
        <p14:creationId xmlns:p14="http://schemas.microsoft.com/office/powerpoint/2010/main" val="392309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4930" y="431800"/>
            <a:ext cx="8713470" cy="5808980"/>
          </a:xfrm>
          <a:prstGeom prst="rect">
            <a:avLst/>
          </a:prstGeom>
        </p:spPr>
      </p:pic>
      <p:sp>
        <p:nvSpPr>
          <p:cNvPr id="3" name="AutoShape 2" descr="Image result for choler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7124700" y="2182128"/>
            <a:ext cx="4927600" cy="2308324"/>
          </a:xfrm>
          <a:prstGeom prst="rect">
            <a:avLst/>
          </a:prstGeom>
          <a:solidFill>
            <a:schemeClr val="accent4">
              <a:lumMod val="60000"/>
              <a:lumOff val="40000"/>
            </a:schemeClr>
          </a:solidFill>
        </p:spPr>
        <p:txBody>
          <a:bodyPr wrap="square" rtlCol="0">
            <a:spAutoFit/>
          </a:bodyPr>
          <a:lstStyle/>
          <a:p>
            <a:r>
              <a:rPr lang="en-GB" sz="3600" dirty="0" smtClean="0"/>
              <a:t>It was in India where </a:t>
            </a:r>
            <a:r>
              <a:rPr lang="en-GB" sz="3600" b="1" u="sng" dirty="0" smtClean="0"/>
              <a:t>Robert Koch </a:t>
            </a:r>
            <a:r>
              <a:rPr lang="en-GB" sz="3600" dirty="0" smtClean="0"/>
              <a:t>discovered the germ that causes cholera living in water!</a:t>
            </a:r>
            <a:endParaRPr lang="en-GB" sz="3600" dirty="0"/>
          </a:p>
        </p:txBody>
      </p:sp>
    </p:spTree>
    <p:extLst>
      <p:ext uri="{BB962C8B-B14F-4D97-AF65-F5344CB8AC3E}">
        <p14:creationId xmlns:p14="http://schemas.microsoft.com/office/powerpoint/2010/main" val="115397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968</Words>
  <Application>Microsoft Office PowerPoint</Application>
  <PresentationFormat>Widescreen</PresentationFormat>
  <Paragraphs>90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Franklin Gothic Demi Cond</vt:lpstr>
      <vt:lpstr>Office Theme</vt:lpstr>
      <vt:lpstr>How significant were Pasteur and Koch to the understanding of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significant were Pasteur and Koch to the development of Germ Theory?</dc:title>
  <dc:creator>User</dc:creator>
  <cp:lastModifiedBy>User</cp:lastModifiedBy>
  <cp:revision>19</cp:revision>
  <dcterms:created xsi:type="dcterms:W3CDTF">2017-12-07T18:16:05Z</dcterms:created>
  <dcterms:modified xsi:type="dcterms:W3CDTF">2018-07-11T19:27:16Z</dcterms:modified>
</cp:coreProperties>
</file>