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9" r:id="rId3"/>
    <p:sldId id="270" r:id="rId4"/>
    <p:sldId id="271" r:id="rId5"/>
    <p:sldId id="272" r:id="rId6"/>
    <p:sldId id="273" r:id="rId7"/>
    <p:sldId id="276" r:id="rId8"/>
    <p:sldId id="290"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490D8-59F2-4A5C-85F3-A18B7086479C}" type="datetimeFigureOut">
              <a:rPr lang="en-GB" smtClean="0"/>
              <a:t>13/02/2019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21DAE-1740-416F-BD4A-C3213C61C715}" type="slidenum">
              <a:rPr lang="en-GB" smtClean="0"/>
              <a:t>‹#›</a:t>
            </a:fld>
            <a:endParaRPr lang="en-GB"/>
          </a:p>
        </p:txBody>
      </p:sp>
    </p:spTree>
    <p:extLst>
      <p:ext uri="{BB962C8B-B14F-4D97-AF65-F5344CB8AC3E}">
        <p14:creationId xmlns:p14="http://schemas.microsoft.com/office/powerpoint/2010/main" val="260977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AD35FA-1BF9-430A-890C-6514CF63F0B0}"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356A7-02F6-4D9D-AC4D-B51554E59F50}" type="slidenum">
              <a:rPr lang="en-GB" smtClean="0"/>
              <a:t>‹#›</a:t>
            </a:fld>
            <a:endParaRPr lang="en-GB"/>
          </a:p>
        </p:txBody>
      </p:sp>
    </p:spTree>
    <p:extLst>
      <p:ext uri="{BB962C8B-B14F-4D97-AF65-F5344CB8AC3E}">
        <p14:creationId xmlns:p14="http://schemas.microsoft.com/office/powerpoint/2010/main" val="402780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D35FA-1BF9-430A-890C-6514CF63F0B0}"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356A7-02F6-4D9D-AC4D-B51554E59F50}" type="slidenum">
              <a:rPr lang="en-GB" smtClean="0"/>
              <a:t>‹#›</a:t>
            </a:fld>
            <a:endParaRPr lang="en-GB"/>
          </a:p>
        </p:txBody>
      </p:sp>
    </p:spTree>
    <p:extLst>
      <p:ext uri="{BB962C8B-B14F-4D97-AF65-F5344CB8AC3E}">
        <p14:creationId xmlns:p14="http://schemas.microsoft.com/office/powerpoint/2010/main" val="252458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D35FA-1BF9-430A-890C-6514CF63F0B0}"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356A7-02F6-4D9D-AC4D-B51554E59F50}" type="slidenum">
              <a:rPr lang="en-GB" smtClean="0"/>
              <a:t>‹#›</a:t>
            </a:fld>
            <a:endParaRPr lang="en-GB"/>
          </a:p>
        </p:txBody>
      </p:sp>
    </p:spTree>
    <p:extLst>
      <p:ext uri="{BB962C8B-B14F-4D97-AF65-F5344CB8AC3E}">
        <p14:creationId xmlns:p14="http://schemas.microsoft.com/office/powerpoint/2010/main" val="347040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D35FA-1BF9-430A-890C-6514CF63F0B0}"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356A7-02F6-4D9D-AC4D-B51554E59F50}" type="slidenum">
              <a:rPr lang="en-GB" smtClean="0"/>
              <a:t>‹#›</a:t>
            </a:fld>
            <a:endParaRPr lang="en-GB"/>
          </a:p>
        </p:txBody>
      </p:sp>
    </p:spTree>
    <p:extLst>
      <p:ext uri="{BB962C8B-B14F-4D97-AF65-F5344CB8AC3E}">
        <p14:creationId xmlns:p14="http://schemas.microsoft.com/office/powerpoint/2010/main" val="210968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D35FA-1BF9-430A-890C-6514CF63F0B0}"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356A7-02F6-4D9D-AC4D-B51554E59F50}" type="slidenum">
              <a:rPr lang="en-GB" smtClean="0"/>
              <a:t>‹#›</a:t>
            </a:fld>
            <a:endParaRPr lang="en-GB"/>
          </a:p>
        </p:txBody>
      </p:sp>
    </p:spTree>
    <p:extLst>
      <p:ext uri="{BB962C8B-B14F-4D97-AF65-F5344CB8AC3E}">
        <p14:creationId xmlns:p14="http://schemas.microsoft.com/office/powerpoint/2010/main" val="151032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AD35FA-1BF9-430A-890C-6514CF63F0B0}"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356A7-02F6-4D9D-AC4D-B51554E59F50}" type="slidenum">
              <a:rPr lang="en-GB" smtClean="0"/>
              <a:t>‹#›</a:t>
            </a:fld>
            <a:endParaRPr lang="en-GB"/>
          </a:p>
        </p:txBody>
      </p:sp>
    </p:spTree>
    <p:extLst>
      <p:ext uri="{BB962C8B-B14F-4D97-AF65-F5344CB8AC3E}">
        <p14:creationId xmlns:p14="http://schemas.microsoft.com/office/powerpoint/2010/main" val="418406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AD35FA-1BF9-430A-890C-6514CF63F0B0}" type="datetimeFigureOut">
              <a:rPr lang="en-GB" smtClean="0"/>
              <a:t>13/02/2019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B356A7-02F6-4D9D-AC4D-B51554E59F50}" type="slidenum">
              <a:rPr lang="en-GB" smtClean="0"/>
              <a:t>‹#›</a:t>
            </a:fld>
            <a:endParaRPr lang="en-GB"/>
          </a:p>
        </p:txBody>
      </p:sp>
    </p:spTree>
    <p:extLst>
      <p:ext uri="{BB962C8B-B14F-4D97-AF65-F5344CB8AC3E}">
        <p14:creationId xmlns:p14="http://schemas.microsoft.com/office/powerpoint/2010/main" val="320892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AD35FA-1BF9-430A-890C-6514CF63F0B0}" type="datetimeFigureOut">
              <a:rPr lang="en-GB" smtClean="0"/>
              <a:t>13/02/2019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B356A7-02F6-4D9D-AC4D-B51554E59F50}" type="slidenum">
              <a:rPr lang="en-GB" smtClean="0"/>
              <a:t>‹#›</a:t>
            </a:fld>
            <a:endParaRPr lang="en-GB"/>
          </a:p>
        </p:txBody>
      </p:sp>
    </p:spTree>
    <p:extLst>
      <p:ext uri="{BB962C8B-B14F-4D97-AF65-F5344CB8AC3E}">
        <p14:creationId xmlns:p14="http://schemas.microsoft.com/office/powerpoint/2010/main" val="420559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D35FA-1BF9-430A-890C-6514CF63F0B0}" type="datetimeFigureOut">
              <a:rPr lang="en-GB" smtClean="0"/>
              <a:t>13/02/2019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B356A7-02F6-4D9D-AC4D-B51554E59F50}" type="slidenum">
              <a:rPr lang="en-GB" smtClean="0"/>
              <a:t>‹#›</a:t>
            </a:fld>
            <a:endParaRPr lang="en-GB"/>
          </a:p>
        </p:txBody>
      </p:sp>
    </p:spTree>
    <p:extLst>
      <p:ext uri="{BB962C8B-B14F-4D97-AF65-F5344CB8AC3E}">
        <p14:creationId xmlns:p14="http://schemas.microsoft.com/office/powerpoint/2010/main" val="58096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D35FA-1BF9-430A-890C-6514CF63F0B0}"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356A7-02F6-4D9D-AC4D-B51554E59F50}" type="slidenum">
              <a:rPr lang="en-GB" smtClean="0"/>
              <a:t>‹#›</a:t>
            </a:fld>
            <a:endParaRPr lang="en-GB"/>
          </a:p>
        </p:txBody>
      </p:sp>
    </p:spTree>
    <p:extLst>
      <p:ext uri="{BB962C8B-B14F-4D97-AF65-F5344CB8AC3E}">
        <p14:creationId xmlns:p14="http://schemas.microsoft.com/office/powerpoint/2010/main" val="224281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D35FA-1BF9-430A-890C-6514CF63F0B0}"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356A7-02F6-4D9D-AC4D-B51554E59F50}" type="slidenum">
              <a:rPr lang="en-GB" smtClean="0"/>
              <a:t>‹#›</a:t>
            </a:fld>
            <a:endParaRPr lang="en-GB"/>
          </a:p>
        </p:txBody>
      </p:sp>
    </p:spTree>
    <p:extLst>
      <p:ext uri="{BB962C8B-B14F-4D97-AF65-F5344CB8AC3E}">
        <p14:creationId xmlns:p14="http://schemas.microsoft.com/office/powerpoint/2010/main" val="358357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D35FA-1BF9-430A-890C-6514CF63F0B0}" type="datetimeFigureOut">
              <a:rPr lang="en-GB" smtClean="0"/>
              <a:t>13/02/2019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356A7-02F6-4D9D-AC4D-B51554E59F50}" type="slidenum">
              <a:rPr lang="en-GB" smtClean="0"/>
              <a:t>‹#›</a:t>
            </a:fld>
            <a:endParaRPr lang="en-GB"/>
          </a:p>
        </p:txBody>
      </p:sp>
    </p:spTree>
    <p:extLst>
      <p:ext uri="{BB962C8B-B14F-4D97-AF65-F5344CB8AC3E}">
        <p14:creationId xmlns:p14="http://schemas.microsoft.com/office/powerpoint/2010/main" val="1685101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tpyWs7jgAhWxx4UKHf8fBdEQjRx6BAgBEAU&amp;url=%2Furl%3Fsa%3Di%26rct%3Dj%26q%3D%26esrc%3Ds%26source%3Dimages%26cd%3D%26ved%3D%26url%3Dhttps%253A%252F%252Fwww.alamy.com%252Fstock-photo-orlando-florida-winter-springs-land-for-sale-sign-by-owner-zoned-town-37137179.html%26psig%3DAOvVaw1TdXmZtdhapH8iDchXOGyx%26ust%3D1550136649942714&amp;psig=AOvVaw1TdXmZtdhapH8iDchXOGyx&amp;ust=1550136649942714" TargetMode="Externa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2101" y="161365"/>
            <a:ext cx="11527277" cy="1655426"/>
          </a:xfrm>
        </p:spPr>
        <p:txBody>
          <a:bodyPr>
            <a:noAutofit/>
          </a:bodyPr>
          <a:lstStyle/>
          <a:p>
            <a:pPr algn="l"/>
            <a:r>
              <a:rPr lang="en-GB" sz="5400" u="sng" dirty="0">
                <a:latin typeface="Franklin Gothic Demi Cond" panose="020B0706030402020204" pitchFamily="34" charset="0"/>
              </a:rPr>
              <a:t>Why did </a:t>
            </a:r>
            <a:r>
              <a:rPr lang="en-GB" sz="5400" u="sng" dirty="0" smtClean="0">
                <a:latin typeface="Franklin Gothic Demi Cond" panose="020B0706030402020204" pitchFamily="34" charset="0"/>
              </a:rPr>
              <a:t>open range cattle </a:t>
            </a:r>
            <a:r>
              <a:rPr lang="en-GB" sz="5400" u="sng" dirty="0">
                <a:latin typeface="Franklin Gothic Demi Cond" panose="020B0706030402020204" pitchFamily="34" charset="0"/>
              </a:rPr>
              <a:t>Ranching </a:t>
            </a:r>
            <a:r>
              <a:rPr lang="en-GB" sz="5400" u="sng" dirty="0" smtClean="0">
                <a:latin typeface="Franklin Gothic Demi Cond" panose="020B0706030402020204" pitchFamily="34" charset="0"/>
              </a:rPr>
              <a:t>decline after 1870?</a:t>
            </a:r>
            <a:endParaRPr lang="en-GB" sz="5400" u="sng" dirty="0">
              <a:latin typeface="Franklin Gothic Demi Cond" panose="020B0706030402020204" pitchFamily="34" charset="0"/>
            </a:endParaRPr>
          </a:p>
        </p:txBody>
      </p:sp>
      <p:sp>
        <p:nvSpPr>
          <p:cNvPr id="3" name="Subtitle 2"/>
          <p:cNvSpPr>
            <a:spLocks noGrp="1"/>
          </p:cNvSpPr>
          <p:nvPr>
            <p:ph type="subTitle" idx="1"/>
          </p:nvPr>
        </p:nvSpPr>
        <p:spPr>
          <a:xfrm>
            <a:off x="397687" y="4112857"/>
            <a:ext cx="5648052" cy="2382072"/>
          </a:xfrm>
          <a:solidFill>
            <a:schemeClr val="accent4">
              <a:lumMod val="20000"/>
              <a:lumOff val="80000"/>
            </a:schemeClr>
          </a:solidFill>
        </p:spPr>
        <p:txBody>
          <a:bodyPr>
            <a:noAutofit/>
          </a:bodyPr>
          <a:lstStyle/>
          <a:p>
            <a:pPr algn="l"/>
            <a:r>
              <a:rPr lang="en-GB" sz="2800" dirty="0" smtClean="0"/>
              <a:t>Starter: What do all these images have in common?</a:t>
            </a:r>
          </a:p>
          <a:p>
            <a:pPr algn="l"/>
            <a:r>
              <a:rPr lang="en-GB" sz="2800" dirty="0" smtClean="0">
                <a:solidFill>
                  <a:srgbClr val="FF0000"/>
                </a:solidFill>
              </a:rPr>
              <a:t>Challenge: </a:t>
            </a:r>
            <a:r>
              <a:rPr lang="en-GB" sz="2800" dirty="0" smtClean="0"/>
              <a:t>For each, expand with subject knowledge!</a:t>
            </a:r>
            <a:endParaRPr lang="en-GB" sz="2800" dirty="0"/>
          </a:p>
        </p:txBody>
      </p:sp>
      <p:pic>
        <p:nvPicPr>
          <p:cNvPr id="13314" name="Picture 2" descr="http://www.slrmag.co.uk/wp-content/uploads/2015/05/McCoys-gets-make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983" y="1516553"/>
            <a:ext cx="3704297" cy="197748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clipartall.com/subimg/love-hearts-clip-art-love-heart-clipart-600_5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832" y="3888413"/>
            <a:ext cx="2564667" cy="2316749"/>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370794" y="2376247"/>
            <a:ext cx="5674945" cy="1477893"/>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smtClean="0"/>
              <a:t>In this lesson, we will:</a:t>
            </a:r>
          </a:p>
          <a:p>
            <a:pPr marL="457200" indent="-457200" algn="l">
              <a:buFont typeface="Arial" panose="020B0604020202020204" pitchFamily="34" charset="0"/>
              <a:buChar char="•"/>
            </a:pPr>
            <a:r>
              <a:rPr lang="en-GB" sz="3200" dirty="0" smtClean="0">
                <a:latin typeface="Franklin Gothic Demi Cond" panose="020B0706030402020204" pitchFamily="34" charset="0"/>
              </a:rPr>
              <a:t>Explain why open range cattle ranching declined.</a:t>
            </a:r>
            <a:endParaRPr lang="en-GB" sz="3200" dirty="0">
              <a:latin typeface="Franklin Gothic Demi Cond" panose="020B0706030402020204" pitchFamily="34" charset="0"/>
            </a:endParaRPr>
          </a:p>
        </p:txBody>
      </p:sp>
    </p:spTree>
    <p:extLst>
      <p:ext uri="{BB962C8B-B14F-4D97-AF65-F5344CB8AC3E}">
        <p14:creationId xmlns:p14="http://schemas.microsoft.com/office/powerpoint/2010/main" val="364786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601497" y="2297625"/>
            <a:ext cx="3848100" cy="158115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GB" sz="2400" dirty="0" smtClean="0">
                <a:solidFill>
                  <a:schemeClr val="tx1"/>
                </a:solidFill>
              </a:rPr>
              <a:t>Why did Cattle Ranching start to decline?</a:t>
            </a:r>
            <a:endParaRPr lang="en-GB" sz="2400" dirty="0">
              <a:solidFill>
                <a:schemeClr val="tx1"/>
              </a:solidFill>
            </a:endParaRPr>
          </a:p>
        </p:txBody>
      </p:sp>
      <p:cxnSp>
        <p:nvCxnSpPr>
          <p:cNvPr id="7" name="Straight Arrow Connector 6"/>
          <p:cNvCxnSpPr>
            <a:stCxn id="5" idx="1"/>
          </p:cNvCxnSpPr>
          <p:nvPr/>
        </p:nvCxnSpPr>
        <p:spPr>
          <a:xfrm flipH="1" flipV="1">
            <a:off x="3715674" y="1602301"/>
            <a:ext cx="1449364" cy="9268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7"/>
          </p:cNvCxnSpPr>
          <p:nvPr/>
        </p:nvCxnSpPr>
        <p:spPr>
          <a:xfrm flipV="1">
            <a:off x="7886056" y="1526101"/>
            <a:ext cx="1154091" cy="10030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0"/>
          </p:cNvCxnSpPr>
          <p:nvPr/>
        </p:nvCxnSpPr>
        <p:spPr>
          <a:xfrm flipV="1">
            <a:off x="6525547" y="1157592"/>
            <a:ext cx="0" cy="11400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5"/>
          </p:cNvCxnSpPr>
          <p:nvPr/>
        </p:nvCxnSpPr>
        <p:spPr>
          <a:xfrm>
            <a:off x="7886056" y="3647221"/>
            <a:ext cx="1011216" cy="9364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p:cNvCxnSpPr>
          <p:nvPr/>
        </p:nvCxnSpPr>
        <p:spPr>
          <a:xfrm flipH="1">
            <a:off x="4134774" y="3647221"/>
            <a:ext cx="1030264" cy="92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34424" y="527279"/>
            <a:ext cx="2800350" cy="1200329"/>
          </a:xfrm>
          <a:prstGeom prst="rect">
            <a:avLst/>
          </a:prstGeom>
          <a:noFill/>
        </p:spPr>
        <p:txBody>
          <a:bodyPr wrap="square" rtlCol="0">
            <a:spAutoFit/>
          </a:bodyPr>
          <a:lstStyle/>
          <a:p>
            <a:pPr algn="ctr"/>
            <a:r>
              <a:rPr lang="en-GB" sz="2400" dirty="0" smtClean="0"/>
              <a:t>The success of cattle-ranching on the Great Plains</a:t>
            </a:r>
            <a:endParaRPr lang="en-GB" sz="2400" dirty="0"/>
          </a:p>
        </p:txBody>
      </p:sp>
      <p:sp>
        <p:nvSpPr>
          <p:cNvPr id="19" name="Rectangle 18"/>
          <p:cNvSpPr/>
          <p:nvPr/>
        </p:nvSpPr>
        <p:spPr>
          <a:xfrm>
            <a:off x="7477108" y="4100932"/>
            <a:ext cx="3263960" cy="369332"/>
          </a:xfrm>
          <a:prstGeom prst="rect">
            <a:avLst/>
          </a:prstGeom>
        </p:spPr>
        <p:txBody>
          <a:bodyPr wrap="square">
            <a:spAutoFit/>
          </a:bodyPr>
          <a:lstStyle/>
          <a:p>
            <a:pPr algn="ctr"/>
            <a:r>
              <a:rPr lang="en-GB" dirty="0" smtClean="0"/>
              <a:t> </a:t>
            </a:r>
            <a:endParaRPr lang="en-GB" sz="2400" dirty="0"/>
          </a:p>
        </p:txBody>
      </p:sp>
      <p:sp>
        <p:nvSpPr>
          <p:cNvPr id="20" name="Rectangle 19"/>
          <p:cNvSpPr/>
          <p:nvPr/>
        </p:nvSpPr>
        <p:spPr>
          <a:xfrm>
            <a:off x="2331019" y="4440623"/>
            <a:ext cx="1861227" cy="461665"/>
          </a:xfrm>
          <a:prstGeom prst="rect">
            <a:avLst/>
          </a:prstGeom>
        </p:spPr>
        <p:txBody>
          <a:bodyPr wrap="square">
            <a:spAutoFit/>
          </a:bodyPr>
          <a:lstStyle/>
          <a:p>
            <a:pPr lvl="0" algn="ctr">
              <a:spcAft>
                <a:spcPts val="0"/>
              </a:spcAft>
            </a:pPr>
            <a:r>
              <a:rPr lang="cy-GB" sz="2400" dirty="0" smtClean="0"/>
              <a:t>Other?</a:t>
            </a:r>
            <a:endParaRPr lang="en-GB" sz="2400" dirty="0"/>
          </a:p>
        </p:txBody>
      </p:sp>
      <p:sp>
        <p:nvSpPr>
          <p:cNvPr id="23" name="Rectangular Callout 22"/>
          <p:cNvSpPr/>
          <p:nvPr/>
        </p:nvSpPr>
        <p:spPr>
          <a:xfrm>
            <a:off x="2889189" y="5674334"/>
            <a:ext cx="6569247" cy="943037"/>
          </a:xfrm>
          <a:prstGeom prst="wedgeRectCallout">
            <a:avLst>
              <a:gd name="adj1" fmla="val -58357"/>
              <a:gd name="adj2" fmla="val 5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Activity 4: Copy this diagram into your book (3 min)</a:t>
            </a:r>
            <a:endParaRPr lang="en-GB" sz="2400" dirty="0"/>
          </a:p>
        </p:txBody>
      </p:sp>
      <p:cxnSp>
        <p:nvCxnSpPr>
          <p:cNvPr id="26" name="Straight Arrow Connector 25"/>
          <p:cNvCxnSpPr>
            <a:stCxn id="5" idx="4"/>
          </p:cNvCxnSpPr>
          <p:nvPr/>
        </p:nvCxnSpPr>
        <p:spPr>
          <a:xfrm>
            <a:off x="6525547" y="3878775"/>
            <a:ext cx="0" cy="10239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83954" y="4933658"/>
            <a:ext cx="2427106" cy="461665"/>
          </a:xfrm>
          <a:prstGeom prst="rect">
            <a:avLst/>
          </a:prstGeom>
          <a:noFill/>
        </p:spPr>
        <p:txBody>
          <a:bodyPr wrap="square" rtlCol="0">
            <a:spAutoFit/>
          </a:bodyPr>
          <a:lstStyle/>
          <a:p>
            <a:pPr algn="ctr"/>
            <a:r>
              <a:rPr lang="en-GB" sz="2400" dirty="0" smtClean="0"/>
              <a:t>The Wind Pump</a:t>
            </a:r>
            <a:endParaRPr lang="en-GB" sz="2400" dirty="0"/>
          </a:p>
        </p:txBody>
      </p:sp>
      <p:sp>
        <p:nvSpPr>
          <p:cNvPr id="3" name="Rectangle 2"/>
          <p:cNvSpPr/>
          <p:nvPr/>
        </p:nvSpPr>
        <p:spPr>
          <a:xfrm>
            <a:off x="5283954" y="368191"/>
            <a:ext cx="2546022" cy="830997"/>
          </a:xfrm>
          <a:prstGeom prst="rect">
            <a:avLst/>
          </a:prstGeom>
        </p:spPr>
        <p:txBody>
          <a:bodyPr wrap="square">
            <a:spAutoFit/>
          </a:bodyPr>
          <a:lstStyle/>
          <a:p>
            <a:pPr algn="ctr"/>
            <a:r>
              <a:rPr lang="en-GB" sz="2400" dirty="0" smtClean="0"/>
              <a:t>Falling beef prices in the 1880’s</a:t>
            </a:r>
            <a:endParaRPr lang="en-GB" sz="2400" dirty="0"/>
          </a:p>
        </p:txBody>
      </p:sp>
      <p:sp>
        <p:nvSpPr>
          <p:cNvPr id="4" name="Rectangle 3"/>
          <p:cNvSpPr/>
          <p:nvPr/>
        </p:nvSpPr>
        <p:spPr>
          <a:xfrm>
            <a:off x="8232309" y="649809"/>
            <a:ext cx="2779401" cy="882678"/>
          </a:xfrm>
          <a:prstGeom prst="rect">
            <a:avLst/>
          </a:prstGeom>
        </p:spPr>
        <p:txBody>
          <a:bodyPr wrap="square">
            <a:spAutoFit/>
          </a:bodyPr>
          <a:lstStyle/>
          <a:p>
            <a:pPr algn="ctr">
              <a:lnSpc>
                <a:spcPct val="107000"/>
              </a:lnSpc>
              <a:spcAft>
                <a:spcPts val="800"/>
              </a:spcAft>
              <a:tabLst>
                <a:tab pos="3248025" algn="l"/>
              </a:tabLst>
            </a:pPr>
            <a:r>
              <a:rPr lang="en-GB" sz="2400" dirty="0" smtClean="0"/>
              <a:t>The Great Die Up 1866 - 67</a:t>
            </a:r>
            <a:endParaRPr lang="en-GB" sz="2400" dirty="0"/>
          </a:p>
        </p:txBody>
      </p:sp>
      <p:sp>
        <p:nvSpPr>
          <p:cNvPr id="6" name="Rectangle 5"/>
          <p:cNvSpPr/>
          <p:nvPr/>
        </p:nvSpPr>
        <p:spPr>
          <a:xfrm>
            <a:off x="8584201" y="4512645"/>
            <a:ext cx="2156867" cy="882678"/>
          </a:xfrm>
          <a:prstGeom prst="rect">
            <a:avLst/>
          </a:prstGeom>
        </p:spPr>
        <p:txBody>
          <a:bodyPr wrap="square">
            <a:spAutoFit/>
          </a:bodyPr>
          <a:lstStyle/>
          <a:p>
            <a:pPr algn="ctr">
              <a:lnSpc>
                <a:spcPct val="107000"/>
              </a:lnSpc>
              <a:spcAft>
                <a:spcPts val="800"/>
              </a:spcAft>
              <a:tabLst>
                <a:tab pos="3248025" algn="l"/>
              </a:tabLst>
            </a:pPr>
            <a:r>
              <a:rPr lang="en-GB" sz="2400" dirty="0"/>
              <a:t>Introduction of Barbed Wire</a:t>
            </a:r>
          </a:p>
        </p:txBody>
      </p:sp>
      <p:pic>
        <p:nvPicPr>
          <p:cNvPr id="18" name="Picture 2" descr="http://www.pngmart.com/files/3/Toy-Story-Woody-PNG-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2" y="4225258"/>
            <a:ext cx="2863265" cy="263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71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68670"/>
          </a:xfrm>
        </p:spPr>
        <p:txBody>
          <a:bodyPr/>
          <a:lstStyle/>
          <a:p>
            <a:r>
              <a:rPr lang="en-GB" dirty="0" smtClean="0"/>
              <a:t>The success of cattle-ranching on the Plains</a:t>
            </a:r>
            <a:endParaRPr lang="en-GB" dirty="0"/>
          </a:p>
        </p:txBody>
      </p:sp>
      <p:sp>
        <p:nvSpPr>
          <p:cNvPr id="3" name="Content Placeholder 2"/>
          <p:cNvSpPr>
            <a:spLocks noGrp="1"/>
          </p:cNvSpPr>
          <p:nvPr>
            <p:ph sz="half" idx="1"/>
          </p:nvPr>
        </p:nvSpPr>
        <p:spPr>
          <a:xfrm>
            <a:off x="836107" y="1533795"/>
            <a:ext cx="5181600" cy="2581005"/>
          </a:xfrm>
          <a:solidFill>
            <a:srgbClr val="92D050"/>
          </a:solidFill>
        </p:spPr>
        <p:txBody>
          <a:bodyPr>
            <a:normAutofit/>
          </a:bodyPr>
          <a:lstStyle/>
          <a:p>
            <a:pPr marL="0" indent="0">
              <a:buNone/>
            </a:pPr>
            <a:r>
              <a:rPr lang="en-GB" dirty="0"/>
              <a:t>The success of cattle-ranching on the Plains led to more ranchers settling on the Plains. This increased the number of cattle and put pressure on the grass stocks leading </a:t>
            </a:r>
            <a:r>
              <a:rPr lang="en-GB" dirty="0" smtClean="0"/>
              <a:t>to overgrazing</a:t>
            </a:r>
            <a:r>
              <a:rPr lang="en-GB"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154" y="1533795"/>
            <a:ext cx="5972194" cy="4638405"/>
          </a:xfrm>
          <a:prstGeom prst="rect">
            <a:avLst/>
          </a:prstGeom>
        </p:spPr>
      </p:pic>
      <p:sp>
        <p:nvSpPr>
          <p:cNvPr id="8" name="Rounded Rectangular Callout 7"/>
          <p:cNvSpPr/>
          <p:nvPr/>
        </p:nvSpPr>
        <p:spPr>
          <a:xfrm>
            <a:off x="2376546" y="4258713"/>
            <a:ext cx="3526713" cy="2296154"/>
          </a:xfrm>
          <a:prstGeom prst="wedgeRoundRectCallout">
            <a:avLst>
              <a:gd name="adj1" fmla="val -77137"/>
              <a:gd name="adj2" fmla="val -280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US Farm on the Great Plains / Mid West in the 1930s.  Over grazing can lead to the top soil turning into sand and blowing away, as the grass which holds the soil together can’t reproduce fast enough.</a:t>
            </a:r>
            <a:endParaRPr lang="en-GB" dirty="0"/>
          </a:p>
        </p:txBody>
      </p:sp>
      <p:pic>
        <p:nvPicPr>
          <p:cNvPr id="1026" name="Picture 2" descr="https://s-media-cache-ak0.pinimg.com/originals/80/a9/68/80a968cc941955bff38cff7a24ef17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52" y="3876042"/>
            <a:ext cx="1686888" cy="282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02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2390"/>
          </a:xfrm>
        </p:spPr>
        <p:txBody>
          <a:bodyPr>
            <a:normAutofit/>
          </a:bodyPr>
          <a:lstStyle/>
          <a:p>
            <a:r>
              <a:rPr lang="en-GB" dirty="0" smtClean="0"/>
              <a:t>Falling beef prices in the 1880’s</a:t>
            </a:r>
            <a:endParaRPr lang="en-GB" dirty="0"/>
          </a:p>
        </p:txBody>
      </p:sp>
      <p:sp>
        <p:nvSpPr>
          <p:cNvPr id="3" name="Content Placeholder 2"/>
          <p:cNvSpPr>
            <a:spLocks noGrp="1"/>
          </p:cNvSpPr>
          <p:nvPr>
            <p:ph sz="half" idx="1"/>
          </p:nvPr>
        </p:nvSpPr>
        <p:spPr>
          <a:xfrm>
            <a:off x="766054" y="1866910"/>
            <a:ext cx="5181600" cy="3822140"/>
          </a:xfrm>
          <a:solidFill>
            <a:srgbClr val="92D050"/>
          </a:solidFill>
        </p:spPr>
        <p:txBody>
          <a:bodyPr/>
          <a:lstStyle/>
          <a:p>
            <a:r>
              <a:rPr lang="en-GB" dirty="0" smtClean="0"/>
              <a:t>Beef prices started failing in the 1880’s as it lost its popularity to other meats such as lamb.</a:t>
            </a:r>
          </a:p>
          <a:p>
            <a:r>
              <a:rPr lang="en-GB" dirty="0" smtClean="0"/>
              <a:t>Rather than sell their cattle at a low price, some ranchers kept them on the Plains.  This increased pressure on the grass stocks even more.  Some ranchers actually sold up.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9998" y="1699909"/>
            <a:ext cx="5541522" cy="415614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9997" y="3868311"/>
            <a:ext cx="2978284" cy="1987739"/>
          </a:xfrm>
          <a:prstGeom prst="rect">
            <a:avLst/>
          </a:prstGeom>
        </p:spPr>
      </p:pic>
      <p:sp>
        <p:nvSpPr>
          <p:cNvPr id="7" name="TextBox 6"/>
          <p:cNvSpPr txBox="1"/>
          <p:nvPr/>
        </p:nvSpPr>
        <p:spPr>
          <a:xfrm>
            <a:off x="10706910" y="5525628"/>
            <a:ext cx="1293779" cy="369332"/>
          </a:xfrm>
          <a:prstGeom prst="rect">
            <a:avLst/>
          </a:prstGeom>
          <a:noFill/>
        </p:spPr>
        <p:txBody>
          <a:bodyPr wrap="square" rtlCol="0">
            <a:spAutoFit/>
          </a:bodyPr>
          <a:lstStyle/>
          <a:p>
            <a:r>
              <a:rPr lang="en-GB" dirty="0" smtClean="0"/>
              <a:t>Beef prices</a:t>
            </a:r>
            <a:endParaRPr lang="en-GB" dirty="0"/>
          </a:p>
        </p:txBody>
      </p:sp>
    </p:spTree>
    <p:extLst>
      <p:ext uri="{BB962C8B-B14F-4D97-AF65-F5344CB8AC3E}">
        <p14:creationId xmlns:p14="http://schemas.microsoft.com/office/powerpoint/2010/main" val="4292346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5386"/>
          </a:xfrm>
        </p:spPr>
        <p:txBody>
          <a:bodyPr>
            <a:normAutofit fontScale="90000"/>
          </a:bodyPr>
          <a:lstStyle/>
          <a:p>
            <a:r>
              <a:rPr lang="en-GB" dirty="0" smtClean="0"/>
              <a:t>The Great Die Up 1886-7</a:t>
            </a:r>
            <a:br>
              <a:rPr lang="en-GB" dirty="0" smtClean="0"/>
            </a:br>
            <a:endParaRPr lang="en-GB"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320731"/>
            <a:ext cx="4800032" cy="4589268"/>
          </a:xfrm>
        </p:spPr>
      </p:pic>
      <p:sp>
        <p:nvSpPr>
          <p:cNvPr id="4" name="Content Placeholder 3"/>
          <p:cNvSpPr>
            <a:spLocks noGrp="1"/>
          </p:cNvSpPr>
          <p:nvPr>
            <p:ph sz="half" idx="2"/>
          </p:nvPr>
        </p:nvSpPr>
        <p:spPr>
          <a:xfrm>
            <a:off x="5880370" y="1311005"/>
            <a:ext cx="5822004" cy="4351338"/>
          </a:xfrm>
          <a:solidFill>
            <a:srgbClr val="92D050"/>
          </a:solidFill>
        </p:spPr>
        <p:txBody>
          <a:bodyPr>
            <a:normAutofit/>
          </a:bodyPr>
          <a:lstStyle/>
          <a:p>
            <a:r>
              <a:rPr lang="en-GB" dirty="0" smtClean="0"/>
              <a:t>In spring 1886 there was a drought, followed by a scorching hot summer, reaching a temperature of up to 43°C. </a:t>
            </a:r>
          </a:p>
          <a:p>
            <a:r>
              <a:rPr lang="en-GB" dirty="0" smtClean="0"/>
              <a:t>This was followed by a winter storm in January 1887, in which the temperature dropped to -43°C. </a:t>
            </a:r>
          </a:p>
          <a:p>
            <a:r>
              <a:rPr lang="en-GB" dirty="0" smtClean="0"/>
              <a:t>Half the cattle on the plains died in a single year. As a result many cattle-men went bankrupt.</a:t>
            </a:r>
          </a:p>
          <a:p>
            <a:endParaRPr lang="en-GB" dirty="0" smtClean="0"/>
          </a:p>
          <a:p>
            <a:endParaRPr lang="en-GB" dirty="0" smtClean="0"/>
          </a:p>
          <a:p>
            <a:endParaRPr lang="en-GB" dirty="0"/>
          </a:p>
        </p:txBody>
      </p:sp>
    </p:spTree>
    <p:extLst>
      <p:ext uri="{BB962C8B-B14F-4D97-AF65-F5344CB8AC3E}">
        <p14:creationId xmlns:p14="http://schemas.microsoft.com/office/powerpoint/2010/main" val="2456427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of Barbed Wire</a:t>
            </a:r>
            <a:br>
              <a:rPr lang="en-GB" dirty="0" smtClean="0"/>
            </a:br>
            <a:endParaRPr lang="en-GB"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01674" y="1603139"/>
            <a:ext cx="5255825" cy="3503883"/>
          </a:xfrm>
        </p:spPr>
      </p:pic>
      <p:sp>
        <p:nvSpPr>
          <p:cNvPr id="6" name="Content Placeholder 5"/>
          <p:cNvSpPr>
            <a:spLocks noGrp="1"/>
          </p:cNvSpPr>
          <p:nvPr>
            <p:ph sz="half" idx="1"/>
          </p:nvPr>
        </p:nvSpPr>
        <p:spPr>
          <a:xfrm>
            <a:off x="838200" y="1515337"/>
            <a:ext cx="5181600" cy="4661626"/>
          </a:xfrm>
          <a:solidFill>
            <a:srgbClr val="92D050"/>
          </a:solidFill>
        </p:spPr>
        <p:txBody>
          <a:bodyPr>
            <a:normAutofit fontScale="92500"/>
          </a:bodyPr>
          <a:lstStyle/>
          <a:p>
            <a:r>
              <a:rPr lang="en-GB" dirty="0" smtClean="0"/>
              <a:t>More and more Homesteaders were coming onto the plains, and fencing off their farms with barbed wire, patented in 1874. </a:t>
            </a:r>
          </a:p>
          <a:p>
            <a:r>
              <a:rPr lang="en-GB" dirty="0" smtClean="0"/>
              <a:t>This prevented cattle from ranging on the open range. </a:t>
            </a:r>
            <a:endParaRPr lang="en-GB" dirty="0"/>
          </a:p>
          <a:p>
            <a:r>
              <a:rPr lang="en-GB" dirty="0" smtClean="0"/>
              <a:t>The remaining cattlemen decided they had to do the same as it kept other cattle away from their grass, and cut labour costs – less cowboys were needed as animals were less likely to stray from the ranch.</a:t>
            </a:r>
          </a:p>
          <a:p>
            <a:endParaRPr lang="en-GB" dirty="0" smtClean="0"/>
          </a:p>
          <a:p>
            <a:endParaRPr lang="en-GB" dirty="0" smtClean="0"/>
          </a:p>
          <a:p>
            <a:endParaRPr lang="en-GB" dirty="0"/>
          </a:p>
        </p:txBody>
      </p:sp>
    </p:spTree>
    <p:extLst>
      <p:ext uri="{BB962C8B-B14F-4D97-AF65-F5344CB8AC3E}">
        <p14:creationId xmlns:p14="http://schemas.microsoft.com/office/powerpoint/2010/main" val="4096006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27"/>
            <a:ext cx="10515600" cy="1325563"/>
          </a:xfrm>
        </p:spPr>
        <p:txBody>
          <a:bodyPr/>
          <a:lstStyle/>
          <a:p>
            <a:r>
              <a:rPr lang="cy-GB" dirty="0" smtClean="0"/>
              <a:t>The development of the wind pump</a:t>
            </a:r>
            <a:endParaRPr lang="en-GB" dirty="0"/>
          </a:p>
        </p:txBody>
      </p:sp>
      <p:sp>
        <p:nvSpPr>
          <p:cNvPr id="4" name="Content Placeholder 3"/>
          <p:cNvSpPr>
            <a:spLocks noGrp="1"/>
          </p:cNvSpPr>
          <p:nvPr>
            <p:ph sz="half" idx="2"/>
          </p:nvPr>
        </p:nvSpPr>
        <p:spPr>
          <a:xfrm>
            <a:off x="3763899" y="1232237"/>
            <a:ext cx="7695286" cy="3252214"/>
          </a:xfrm>
          <a:solidFill>
            <a:srgbClr val="92D050"/>
          </a:solidFill>
        </p:spPr>
        <p:txBody>
          <a:bodyPr>
            <a:normAutofit fontScale="92500"/>
          </a:bodyPr>
          <a:lstStyle/>
          <a:p>
            <a:r>
              <a:rPr lang="cy-GB" sz="2400" dirty="0" smtClean="0"/>
              <a:t>The development of the wind pump allowed more land to be used for both cattle ranching and farming.</a:t>
            </a:r>
          </a:p>
          <a:p>
            <a:r>
              <a:rPr lang="cy-GB" sz="2400" dirty="0" smtClean="0"/>
              <a:t>They pumped water from deep underground and removed the need to have a river or stream running through the ranch</a:t>
            </a:r>
            <a:endParaRPr lang="en-GB" sz="2400" dirty="0" smtClean="0"/>
          </a:p>
          <a:p>
            <a:r>
              <a:rPr lang="en-GB" sz="2400" dirty="0" smtClean="0"/>
              <a:t>This invention encouraged smaller cattle ranchers to set up as well as mark out their boundaries with barbed wire. </a:t>
            </a:r>
          </a:p>
          <a:p>
            <a:r>
              <a:rPr lang="en-GB" sz="2400" dirty="0"/>
              <a:t>The extra cattle put increased pressure on the grass stocks and helped to lower the market value of </a:t>
            </a:r>
            <a:r>
              <a:rPr lang="en-GB" sz="2400" dirty="0" smtClean="0"/>
              <a:t>beef even further forcing even more ranches to go bankrupt</a:t>
            </a:r>
            <a:r>
              <a:rPr lang="en-GB" dirty="0" smtClean="0"/>
              <a:t>.</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738" y="1332690"/>
            <a:ext cx="2672776" cy="453308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516" y="4588158"/>
            <a:ext cx="2978284" cy="186657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3516" y="4588158"/>
            <a:ext cx="3121412" cy="1899325"/>
          </a:xfrm>
          <a:prstGeom prst="rect">
            <a:avLst/>
          </a:prstGeom>
        </p:spPr>
      </p:pic>
      <p:sp>
        <p:nvSpPr>
          <p:cNvPr id="3" name="TextBox 2"/>
          <p:cNvSpPr txBox="1"/>
          <p:nvPr/>
        </p:nvSpPr>
        <p:spPr>
          <a:xfrm>
            <a:off x="7485435" y="4795735"/>
            <a:ext cx="729574" cy="1292662"/>
          </a:xfrm>
          <a:prstGeom prst="rect">
            <a:avLst/>
          </a:prstGeom>
          <a:noFill/>
        </p:spPr>
        <p:txBody>
          <a:bodyPr wrap="square" rtlCol="0">
            <a:spAutoFit/>
          </a:bodyPr>
          <a:lstStyle/>
          <a:p>
            <a:endParaRPr lang="en-GB" dirty="0" smtClean="0"/>
          </a:p>
          <a:p>
            <a:r>
              <a:rPr lang="en-GB" sz="6000" dirty="0"/>
              <a:t>=</a:t>
            </a:r>
          </a:p>
        </p:txBody>
      </p:sp>
      <p:sp>
        <p:nvSpPr>
          <p:cNvPr id="10" name="TextBox 9"/>
          <p:cNvSpPr txBox="1"/>
          <p:nvPr/>
        </p:nvSpPr>
        <p:spPr>
          <a:xfrm>
            <a:off x="4756826" y="6031149"/>
            <a:ext cx="1449421" cy="369332"/>
          </a:xfrm>
          <a:prstGeom prst="rect">
            <a:avLst/>
          </a:prstGeom>
          <a:noFill/>
        </p:spPr>
        <p:txBody>
          <a:bodyPr wrap="square" rtlCol="0">
            <a:spAutoFit/>
          </a:bodyPr>
          <a:lstStyle/>
          <a:p>
            <a:r>
              <a:rPr lang="en-GB" dirty="0" smtClean="0"/>
              <a:t>Beef prices</a:t>
            </a:r>
            <a:endParaRPr lang="en-GB" dirty="0"/>
          </a:p>
        </p:txBody>
      </p:sp>
    </p:spTree>
    <p:extLst>
      <p:ext uri="{BB962C8B-B14F-4D97-AF65-F5344CB8AC3E}">
        <p14:creationId xmlns:p14="http://schemas.microsoft.com/office/powerpoint/2010/main" val="2032836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601497" y="2297625"/>
            <a:ext cx="3848100" cy="158115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GB" sz="2400" dirty="0" smtClean="0">
                <a:solidFill>
                  <a:schemeClr val="tx1"/>
                </a:solidFill>
              </a:rPr>
              <a:t>Why did Cattle Ranching start to decline?</a:t>
            </a:r>
            <a:endParaRPr lang="en-GB" sz="2400" dirty="0">
              <a:solidFill>
                <a:schemeClr val="tx1"/>
              </a:solidFill>
            </a:endParaRPr>
          </a:p>
        </p:txBody>
      </p:sp>
      <p:cxnSp>
        <p:nvCxnSpPr>
          <p:cNvPr id="7" name="Straight Arrow Connector 6"/>
          <p:cNvCxnSpPr>
            <a:stCxn id="5" idx="1"/>
          </p:cNvCxnSpPr>
          <p:nvPr/>
        </p:nvCxnSpPr>
        <p:spPr>
          <a:xfrm flipH="1" flipV="1">
            <a:off x="3715674" y="1602301"/>
            <a:ext cx="1449364" cy="9268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7"/>
          </p:cNvCxnSpPr>
          <p:nvPr/>
        </p:nvCxnSpPr>
        <p:spPr>
          <a:xfrm flipV="1">
            <a:off x="7886056" y="1526101"/>
            <a:ext cx="1154091" cy="10030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0"/>
          </p:cNvCxnSpPr>
          <p:nvPr/>
        </p:nvCxnSpPr>
        <p:spPr>
          <a:xfrm flipV="1">
            <a:off x="6525547" y="1157592"/>
            <a:ext cx="0" cy="11400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5"/>
          </p:cNvCxnSpPr>
          <p:nvPr/>
        </p:nvCxnSpPr>
        <p:spPr>
          <a:xfrm>
            <a:off x="7886056" y="3647221"/>
            <a:ext cx="1011216" cy="9364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p:cNvCxnSpPr>
          <p:nvPr/>
        </p:nvCxnSpPr>
        <p:spPr>
          <a:xfrm flipH="1">
            <a:off x="4134774" y="3647221"/>
            <a:ext cx="1030264" cy="926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34424" y="527279"/>
            <a:ext cx="2800350" cy="1200329"/>
          </a:xfrm>
          <a:prstGeom prst="rect">
            <a:avLst/>
          </a:prstGeom>
          <a:noFill/>
        </p:spPr>
        <p:txBody>
          <a:bodyPr wrap="square" rtlCol="0">
            <a:spAutoFit/>
          </a:bodyPr>
          <a:lstStyle/>
          <a:p>
            <a:pPr algn="ctr"/>
            <a:r>
              <a:rPr lang="en-GB" sz="2400" dirty="0" smtClean="0"/>
              <a:t>The success of cattle-ranching on the Great Plains</a:t>
            </a:r>
            <a:endParaRPr lang="en-GB" sz="2400" dirty="0"/>
          </a:p>
        </p:txBody>
      </p:sp>
      <p:sp>
        <p:nvSpPr>
          <p:cNvPr id="19" name="Rectangle 18"/>
          <p:cNvSpPr/>
          <p:nvPr/>
        </p:nvSpPr>
        <p:spPr>
          <a:xfrm>
            <a:off x="7477108" y="4100932"/>
            <a:ext cx="3263960" cy="369332"/>
          </a:xfrm>
          <a:prstGeom prst="rect">
            <a:avLst/>
          </a:prstGeom>
        </p:spPr>
        <p:txBody>
          <a:bodyPr wrap="square">
            <a:spAutoFit/>
          </a:bodyPr>
          <a:lstStyle/>
          <a:p>
            <a:pPr algn="ctr"/>
            <a:r>
              <a:rPr lang="en-GB" dirty="0" smtClean="0"/>
              <a:t> </a:t>
            </a:r>
            <a:endParaRPr lang="en-GB" sz="2400" dirty="0"/>
          </a:p>
        </p:txBody>
      </p:sp>
      <p:sp>
        <p:nvSpPr>
          <p:cNvPr id="20" name="Rectangle 19"/>
          <p:cNvSpPr/>
          <p:nvPr/>
        </p:nvSpPr>
        <p:spPr>
          <a:xfrm>
            <a:off x="2331019" y="4440623"/>
            <a:ext cx="1861227" cy="461665"/>
          </a:xfrm>
          <a:prstGeom prst="rect">
            <a:avLst/>
          </a:prstGeom>
        </p:spPr>
        <p:txBody>
          <a:bodyPr wrap="square">
            <a:spAutoFit/>
          </a:bodyPr>
          <a:lstStyle/>
          <a:p>
            <a:pPr lvl="0" algn="ctr">
              <a:spcAft>
                <a:spcPts val="0"/>
              </a:spcAft>
            </a:pPr>
            <a:r>
              <a:rPr lang="cy-GB" sz="2400" dirty="0" smtClean="0"/>
              <a:t>Other?</a:t>
            </a:r>
            <a:endParaRPr lang="en-GB" sz="2400" dirty="0"/>
          </a:p>
        </p:txBody>
      </p:sp>
      <p:sp>
        <p:nvSpPr>
          <p:cNvPr id="23" name="Rectangular Callout 22"/>
          <p:cNvSpPr/>
          <p:nvPr/>
        </p:nvSpPr>
        <p:spPr>
          <a:xfrm>
            <a:off x="2889189" y="5674334"/>
            <a:ext cx="6569247" cy="943037"/>
          </a:xfrm>
          <a:prstGeom prst="wedgeRectCallout">
            <a:avLst>
              <a:gd name="adj1" fmla="val -58357"/>
              <a:gd name="adj2" fmla="val 5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Now for each, explain how it led to cattle ranching declining!</a:t>
            </a:r>
            <a:endParaRPr lang="en-GB" sz="2400" dirty="0"/>
          </a:p>
        </p:txBody>
      </p:sp>
      <p:cxnSp>
        <p:nvCxnSpPr>
          <p:cNvPr id="26" name="Straight Arrow Connector 25"/>
          <p:cNvCxnSpPr>
            <a:stCxn id="5" idx="4"/>
          </p:cNvCxnSpPr>
          <p:nvPr/>
        </p:nvCxnSpPr>
        <p:spPr>
          <a:xfrm>
            <a:off x="6525547" y="3878775"/>
            <a:ext cx="0" cy="10239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83954" y="4933658"/>
            <a:ext cx="2427106" cy="461665"/>
          </a:xfrm>
          <a:prstGeom prst="rect">
            <a:avLst/>
          </a:prstGeom>
          <a:noFill/>
        </p:spPr>
        <p:txBody>
          <a:bodyPr wrap="square" rtlCol="0">
            <a:spAutoFit/>
          </a:bodyPr>
          <a:lstStyle/>
          <a:p>
            <a:pPr algn="ctr"/>
            <a:r>
              <a:rPr lang="en-GB" sz="2400" dirty="0" smtClean="0"/>
              <a:t>The Wind Pump</a:t>
            </a:r>
            <a:endParaRPr lang="en-GB" sz="2400" dirty="0"/>
          </a:p>
        </p:txBody>
      </p:sp>
      <p:sp>
        <p:nvSpPr>
          <p:cNvPr id="3" name="Rectangle 2"/>
          <p:cNvSpPr/>
          <p:nvPr/>
        </p:nvSpPr>
        <p:spPr>
          <a:xfrm>
            <a:off x="5283954" y="368191"/>
            <a:ext cx="2546022" cy="830997"/>
          </a:xfrm>
          <a:prstGeom prst="rect">
            <a:avLst/>
          </a:prstGeom>
        </p:spPr>
        <p:txBody>
          <a:bodyPr wrap="square">
            <a:spAutoFit/>
          </a:bodyPr>
          <a:lstStyle/>
          <a:p>
            <a:pPr algn="ctr"/>
            <a:r>
              <a:rPr lang="en-GB" sz="2400" dirty="0" smtClean="0"/>
              <a:t>Falling beef prices in the 1880’s</a:t>
            </a:r>
            <a:endParaRPr lang="en-GB" sz="2400" dirty="0"/>
          </a:p>
        </p:txBody>
      </p:sp>
      <p:sp>
        <p:nvSpPr>
          <p:cNvPr id="4" name="Rectangle 3"/>
          <p:cNvSpPr/>
          <p:nvPr/>
        </p:nvSpPr>
        <p:spPr>
          <a:xfrm>
            <a:off x="8232309" y="649809"/>
            <a:ext cx="2779401" cy="882678"/>
          </a:xfrm>
          <a:prstGeom prst="rect">
            <a:avLst/>
          </a:prstGeom>
        </p:spPr>
        <p:txBody>
          <a:bodyPr wrap="square">
            <a:spAutoFit/>
          </a:bodyPr>
          <a:lstStyle/>
          <a:p>
            <a:pPr algn="ctr">
              <a:lnSpc>
                <a:spcPct val="107000"/>
              </a:lnSpc>
              <a:spcAft>
                <a:spcPts val="800"/>
              </a:spcAft>
              <a:tabLst>
                <a:tab pos="3248025" algn="l"/>
              </a:tabLst>
            </a:pPr>
            <a:r>
              <a:rPr lang="en-GB" sz="2400" dirty="0" smtClean="0"/>
              <a:t>The Great Die Up 1866 - 67</a:t>
            </a:r>
            <a:endParaRPr lang="en-GB" sz="2400" dirty="0"/>
          </a:p>
        </p:txBody>
      </p:sp>
      <p:sp>
        <p:nvSpPr>
          <p:cNvPr id="6" name="Rectangle 5"/>
          <p:cNvSpPr/>
          <p:nvPr/>
        </p:nvSpPr>
        <p:spPr>
          <a:xfrm>
            <a:off x="8584201" y="4512645"/>
            <a:ext cx="2156867" cy="882678"/>
          </a:xfrm>
          <a:prstGeom prst="rect">
            <a:avLst/>
          </a:prstGeom>
        </p:spPr>
        <p:txBody>
          <a:bodyPr wrap="square">
            <a:spAutoFit/>
          </a:bodyPr>
          <a:lstStyle/>
          <a:p>
            <a:pPr algn="ctr">
              <a:lnSpc>
                <a:spcPct val="107000"/>
              </a:lnSpc>
              <a:spcAft>
                <a:spcPts val="800"/>
              </a:spcAft>
              <a:tabLst>
                <a:tab pos="3248025" algn="l"/>
              </a:tabLst>
            </a:pPr>
            <a:r>
              <a:rPr lang="en-GB" sz="2400" dirty="0"/>
              <a:t>Introduction of Barbed Wire</a:t>
            </a:r>
          </a:p>
        </p:txBody>
      </p:sp>
      <p:pic>
        <p:nvPicPr>
          <p:cNvPr id="18" name="Picture 2" descr="http://www.pngmart.com/files/3/Toy-Story-Woody-PNG-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2" y="4225258"/>
            <a:ext cx="2863265" cy="263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56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58" y="188260"/>
            <a:ext cx="5896536" cy="1169894"/>
          </a:xfrm>
        </p:spPr>
        <p:txBody>
          <a:bodyPr>
            <a:normAutofit fontScale="90000"/>
          </a:bodyPr>
          <a:lstStyle/>
          <a:p>
            <a:r>
              <a:rPr lang="cy-GB" dirty="0" smtClean="0">
                <a:latin typeface="Franklin Gothic Demi Cond" panose="020B0706030402020204" pitchFamily="34" charset="0"/>
              </a:rPr>
              <a:t>What impact did the end of open ranging have?</a:t>
            </a:r>
            <a:endParaRPr lang="en-GB" dirty="0">
              <a:latin typeface="Franklin Gothic Demi Cond" panose="020B0706030402020204" pitchFamily="34" charset="0"/>
            </a:endParaRPr>
          </a:p>
        </p:txBody>
      </p:sp>
      <p:sp>
        <p:nvSpPr>
          <p:cNvPr id="4" name="Content Placeholder 3"/>
          <p:cNvSpPr>
            <a:spLocks noGrp="1"/>
          </p:cNvSpPr>
          <p:nvPr>
            <p:ph sz="half" idx="2"/>
          </p:nvPr>
        </p:nvSpPr>
        <p:spPr>
          <a:xfrm>
            <a:off x="302558" y="1580514"/>
            <a:ext cx="6165476" cy="4981650"/>
          </a:xfrm>
          <a:solidFill>
            <a:schemeClr val="accent1">
              <a:lumMod val="20000"/>
              <a:lumOff val="80000"/>
            </a:schemeClr>
          </a:solidFill>
        </p:spPr>
        <p:txBody>
          <a:bodyPr>
            <a:normAutofit/>
          </a:bodyPr>
          <a:lstStyle/>
          <a:p>
            <a:r>
              <a:rPr lang="en-GB" sz="2400" dirty="0" smtClean="0"/>
              <a:t>Cattle barons were largely put of business, as they lost a lot of land. </a:t>
            </a:r>
          </a:p>
          <a:p>
            <a:endParaRPr lang="en-GB" sz="2400" dirty="0"/>
          </a:p>
          <a:p>
            <a:r>
              <a:rPr lang="en-GB" sz="2400" dirty="0" smtClean="0"/>
              <a:t>Meat quality actually improved, due to selective breeding and better diet. </a:t>
            </a:r>
          </a:p>
          <a:p>
            <a:endParaRPr lang="en-GB" sz="2400" dirty="0"/>
          </a:p>
          <a:p>
            <a:r>
              <a:rPr lang="en-GB" sz="2400" dirty="0" smtClean="0"/>
              <a:t>The life of cowboys became much less exciting. </a:t>
            </a:r>
          </a:p>
          <a:p>
            <a:endParaRPr lang="en-GB" sz="2400" dirty="0"/>
          </a:p>
          <a:p>
            <a:r>
              <a:rPr lang="en-GB" sz="2400" dirty="0" smtClean="0"/>
              <a:t>Cow towns like Abilene became much less important</a:t>
            </a:r>
          </a:p>
        </p:txBody>
      </p:sp>
      <p:pic>
        <p:nvPicPr>
          <p:cNvPr id="6" name="Picture 5"/>
          <p:cNvPicPr>
            <a:picLocks noChangeAspect="1"/>
          </p:cNvPicPr>
          <p:nvPr/>
        </p:nvPicPr>
        <p:blipFill>
          <a:blip r:embed="rId2"/>
          <a:stretch>
            <a:fillRect/>
          </a:stretch>
        </p:blipFill>
        <p:spPr>
          <a:xfrm>
            <a:off x="6664698" y="188260"/>
            <a:ext cx="5168713" cy="3101228"/>
          </a:xfrm>
          <a:prstGeom prst="rect">
            <a:avLst/>
          </a:prstGeom>
        </p:spPr>
      </p:pic>
      <p:sp>
        <p:nvSpPr>
          <p:cNvPr id="7" name="AutoShape 2" descr="Image result for for sale sign land">
            <a:hlinkClick r:id="rId3"/>
          </p:cNvPr>
          <p:cNvSpPr>
            <a:spLocks noChangeAspect="1" noChangeArrowheads="1"/>
          </p:cNvSpPr>
          <p:nvPr/>
        </p:nvSpPr>
        <p:spPr bwMode="auto">
          <a:xfrm>
            <a:off x="134938" y="-1608138"/>
            <a:ext cx="457200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rotWithShape="1">
          <a:blip r:embed="rId4"/>
          <a:srcRect b="19862"/>
          <a:stretch/>
        </p:blipFill>
        <p:spPr>
          <a:xfrm>
            <a:off x="6664698" y="3509680"/>
            <a:ext cx="5197757" cy="3052484"/>
          </a:xfrm>
          <a:prstGeom prst="rect">
            <a:avLst/>
          </a:prstGeom>
        </p:spPr>
      </p:pic>
    </p:spTree>
    <p:extLst>
      <p:ext uri="{BB962C8B-B14F-4D97-AF65-F5344CB8AC3E}">
        <p14:creationId xmlns:p14="http://schemas.microsoft.com/office/powerpoint/2010/main" val="2184947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589</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Franklin Gothic Demi Cond</vt:lpstr>
      <vt:lpstr>Office Theme</vt:lpstr>
      <vt:lpstr>Why did open range cattle Ranching decline after 1870?</vt:lpstr>
      <vt:lpstr>PowerPoint Presentation</vt:lpstr>
      <vt:lpstr>The success of cattle-ranching on the Plains</vt:lpstr>
      <vt:lpstr>Falling beef prices in the 1880’s</vt:lpstr>
      <vt:lpstr>The Great Die Up 1886-7 </vt:lpstr>
      <vt:lpstr>Introduction of Barbed Wire </vt:lpstr>
      <vt:lpstr>The development of the wind pump</vt:lpstr>
      <vt:lpstr>PowerPoint Presentation</vt:lpstr>
      <vt:lpstr>What impact did the end of open ranging have?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Cattle Ranching Decline?</dc:title>
  <dc:creator>Roy Huggins</dc:creator>
  <cp:lastModifiedBy>User</cp:lastModifiedBy>
  <cp:revision>49</cp:revision>
  <dcterms:created xsi:type="dcterms:W3CDTF">2016-11-01T11:01:44Z</dcterms:created>
  <dcterms:modified xsi:type="dcterms:W3CDTF">2019-02-13T10:44:17Z</dcterms:modified>
</cp:coreProperties>
</file>