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2" r:id="rId8"/>
    <p:sldId id="263" r:id="rId9"/>
    <p:sldId id="265" r:id="rId10"/>
    <p:sldId id="26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24" autoAdjust="0"/>
  </p:normalViewPr>
  <p:slideViewPr>
    <p:cSldViewPr snapToGrid="0">
      <p:cViewPr>
        <p:scale>
          <a:sx n="70" d="100"/>
          <a:sy n="70"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854340-6987-47E9-AA62-868A626FD19A}" type="datetimeFigureOut">
              <a:rPr lang="en-GB" smtClean="0"/>
              <a:t>05/03/2017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195295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854340-6987-47E9-AA62-868A626FD19A}" type="datetimeFigureOut">
              <a:rPr lang="en-GB" smtClean="0"/>
              <a:t>05/03/2017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243899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854340-6987-47E9-AA62-868A626FD19A}" type="datetimeFigureOut">
              <a:rPr lang="en-GB" smtClean="0"/>
              <a:t>05/03/2017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12994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854340-6987-47E9-AA62-868A626FD19A}" type="datetimeFigureOut">
              <a:rPr lang="en-GB" smtClean="0"/>
              <a:t>05/03/2017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101060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854340-6987-47E9-AA62-868A626FD19A}" type="datetimeFigureOut">
              <a:rPr lang="en-GB" smtClean="0"/>
              <a:t>05/03/2017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376670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854340-6987-47E9-AA62-868A626FD19A}" type="datetimeFigureOut">
              <a:rPr lang="en-GB" smtClean="0"/>
              <a:t>05/03/2017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204463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854340-6987-47E9-AA62-868A626FD19A}" type="datetimeFigureOut">
              <a:rPr lang="en-GB" smtClean="0"/>
              <a:t>05/03/2017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269115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854340-6987-47E9-AA62-868A626FD19A}" type="datetimeFigureOut">
              <a:rPr lang="en-GB" smtClean="0"/>
              <a:t>05/03/2017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40744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54340-6987-47E9-AA62-868A626FD19A}" type="datetimeFigureOut">
              <a:rPr lang="en-GB" smtClean="0"/>
              <a:t>05/03/2017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140290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854340-6987-47E9-AA62-868A626FD19A}" type="datetimeFigureOut">
              <a:rPr lang="en-GB" smtClean="0"/>
              <a:t>05/03/2017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96290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3854340-6987-47E9-AA62-868A626FD19A}" type="datetimeFigureOut">
              <a:rPr lang="en-GB" smtClean="0"/>
              <a:t>05/03/2017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7073A1-11AE-43A3-85C6-F0533FDE056E}" type="slidenum">
              <a:rPr lang="en-GB" smtClean="0"/>
              <a:t>‹#›</a:t>
            </a:fld>
            <a:endParaRPr lang="en-GB"/>
          </a:p>
        </p:txBody>
      </p:sp>
    </p:spTree>
    <p:extLst>
      <p:ext uri="{BB962C8B-B14F-4D97-AF65-F5344CB8AC3E}">
        <p14:creationId xmlns:p14="http://schemas.microsoft.com/office/powerpoint/2010/main" val="298470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54340-6987-47E9-AA62-868A626FD19A}" type="datetimeFigureOut">
              <a:rPr lang="en-GB" smtClean="0"/>
              <a:t>05/03/2017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073A1-11AE-43A3-85C6-F0533FDE056E}" type="slidenum">
              <a:rPr lang="en-GB" smtClean="0"/>
              <a:t>‹#›</a:t>
            </a:fld>
            <a:endParaRPr lang="en-GB"/>
          </a:p>
        </p:txBody>
      </p:sp>
    </p:spTree>
    <p:extLst>
      <p:ext uri="{BB962C8B-B14F-4D97-AF65-F5344CB8AC3E}">
        <p14:creationId xmlns:p14="http://schemas.microsoft.com/office/powerpoint/2010/main" val="95249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43" y="101080"/>
            <a:ext cx="5137245" cy="6525130"/>
          </a:xfrm>
          <a:prstGeom prst="rect">
            <a:avLst/>
          </a:prstGeom>
        </p:spPr>
      </p:pic>
      <p:sp>
        <p:nvSpPr>
          <p:cNvPr id="3" name="TextBox 2"/>
          <p:cNvSpPr txBox="1"/>
          <p:nvPr/>
        </p:nvSpPr>
        <p:spPr>
          <a:xfrm>
            <a:off x="5527343" y="354842"/>
            <a:ext cx="6264323" cy="954107"/>
          </a:xfrm>
          <a:prstGeom prst="rect">
            <a:avLst/>
          </a:prstGeom>
          <a:noFill/>
        </p:spPr>
        <p:txBody>
          <a:bodyPr wrap="square" rtlCol="0">
            <a:spAutoFit/>
          </a:bodyPr>
          <a:lstStyle/>
          <a:p>
            <a:r>
              <a:rPr lang="en-GB" sz="2800" dirty="0" smtClean="0">
                <a:solidFill>
                  <a:srgbClr val="FF0000"/>
                </a:solidFill>
              </a:rPr>
              <a:t>Starter: </a:t>
            </a:r>
            <a:r>
              <a:rPr lang="en-GB" sz="2800" dirty="0" smtClean="0"/>
              <a:t>What is the story behind this image?</a:t>
            </a:r>
            <a:endParaRPr lang="en-GB" sz="2800" dirty="0"/>
          </a:p>
        </p:txBody>
      </p:sp>
      <p:sp>
        <p:nvSpPr>
          <p:cNvPr id="4" name="TextBox 3"/>
          <p:cNvSpPr txBox="1"/>
          <p:nvPr/>
        </p:nvSpPr>
        <p:spPr>
          <a:xfrm>
            <a:off x="5527343" y="2088107"/>
            <a:ext cx="6127845" cy="1569660"/>
          </a:xfrm>
          <a:prstGeom prst="rect">
            <a:avLst/>
          </a:prstGeom>
          <a:solidFill>
            <a:srgbClr val="FFC000"/>
          </a:solidFill>
        </p:spPr>
        <p:txBody>
          <a:bodyPr wrap="square" rtlCol="0">
            <a:spAutoFit/>
          </a:bodyPr>
          <a:lstStyle/>
          <a:p>
            <a:r>
              <a:rPr lang="en-GB" sz="2400" dirty="0" smtClean="0"/>
              <a:t>Many tribes believed that photograph would steal their soul – these young Cherokee Indians are covering their faces to avoid this happening!</a:t>
            </a:r>
            <a:endParaRPr lang="en-GB" sz="2400" dirty="0"/>
          </a:p>
        </p:txBody>
      </p:sp>
    </p:spTree>
    <p:extLst>
      <p:ext uri="{BB962C8B-B14F-4D97-AF65-F5344CB8AC3E}">
        <p14:creationId xmlns:p14="http://schemas.microsoft.com/office/powerpoint/2010/main" val="24386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208" y="160360"/>
            <a:ext cx="5208713" cy="664376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557" y="53243"/>
            <a:ext cx="4688378" cy="6858000"/>
          </a:xfrm>
          <a:prstGeom prst="rect">
            <a:avLst/>
          </a:prstGeom>
        </p:spPr>
      </p:pic>
    </p:spTree>
    <p:extLst>
      <p:ext uri="{BB962C8B-B14F-4D97-AF65-F5344CB8AC3E}">
        <p14:creationId xmlns:p14="http://schemas.microsoft.com/office/powerpoint/2010/main" val="112719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829" y="600502"/>
            <a:ext cx="3302759" cy="2308324"/>
          </a:xfrm>
          <a:prstGeom prst="rect">
            <a:avLst/>
          </a:prstGeom>
          <a:noFill/>
        </p:spPr>
        <p:txBody>
          <a:bodyPr wrap="square" rtlCol="0">
            <a:spAutoFit/>
          </a:bodyPr>
          <a:lstStyle/>
          <a:p>
            <a:r>
              <a:rPr lang="en-GB" sz="1200" dirty="0" smtClean="0">
                <a:solidFill>
                  <a:srgbClr val="FF0000"/>
                </a:solidFill>
              </a:rPr>
              <a:t>Leaders of the tribe, always men.  Tribe could have many chiefs e.g. War, Spiritual, negotiator etc. Europeans found this system strange because:</a:t>
            </a:r>
          </a:p>
          <a:p>
            <a:endParaRPr lang="en-GB" sz="1200" dirty="0">
              <a:solidFill>
                <a:srgbClr val="FF0000"/>
              </a:solidFill>
            </a:endParaRPr>
          </a:p>
          <a:p>
            <a:r>
              <a:rPr lang="en-GB" sz="1200" dirty="0" smtClean="0">
                <a:solidFill>
                  <a:srgbClr val="FF0000"/>
                </a:solidFill>
              </a:rPr>
              <a:t>No system for choosing a chief – valued because of wisdom, never chief for life.</a:t>
            </a:r>
          </a:p>
          <a:p>
            <a:endParaRPr lang="en-GB" sz="1200" dirty="0">
              <a:solidFill>
                <a:srgbClr val="FF0000"/>
              </a:solidFill>
            </a:endParaRPr>
          </a:p>
          <a:p>
            <a:r>
              <a:rPr lang="en-GB" sz="1200" dirty="0" smtClean="0">
                <a:solidFill>
                  <a:srgbClr val="FF0000"/>
                </a:solidFill>
              </a:rPr>
              <a:t>Everyone could give their opinion in the council. No decision was made until everyone agreed to it.</a:t>
            </a:r>
          </a:p>
          <a:p>
            <a:endParaRPr lang="en-GB" sz="1200" dirty="0">
              <a:solidFill>
                <a:srgbClr val="FF0000"/>
              </a:solidFill>
            </a:endParaRPr>
          </a:p>
          <a:p>
            <a:r>
              <a:rPr lang="en-GB" sz="1200" dirty="0" smtClean="0">
                <a:solidFill>
                  <a:srgbClr val="FF0000"/>
                </a:solidFill>
              </a:rPr>
              <a:t>Chiefs had no power to command their people. Bands made their own decisions.</a:t>
            </a:r>
            <a:endParaRPr lang="en-GB" sz="1200" dirty="0">
              <a:solidFill>
                <a:srgbClr val="FF0000"/>
              </a:solidFill>
            </a:endParaRPr>
          </a:p>
        </p:txBody>
      </p:sp>
      <p:sp>
        <p:nvSpPr>
          <p:cNvPr id="3" name="TextBox 2"/>
          <p:cNvSpPr txBox="1"/>
          <p:nvPr/>
        </p:nvSpPr>
        <p:spPr>
          <a:xfrm>
            <a:off x="122828" y="3057099"/>
            <a:ext cx="2879680" cy="830997"/>
          </a:xfrm>
          <a:prstGeom prst="rect">
            <a:avLst/>
          </a:prstGeom>
          <a:noFill/>
        </p:spPr>
        <p:txBody>
          <a:bodyPr wrap="square" rtlCol="0">
            <a:spAutoFit/>
          </a:bodyPr>
          <a:lstStyle/>
          <a:p>
            <a:r>
              <a:rPr lang="en-GB" sz="1200" dirty="0" smtClean="0">
                <a:solidFill>
                  <a:srgbClr val="00B050"/>
                </a:solidFill>
              </a:rPr>
              <a:t>This would help them survive as it meant they had leadership and someone to represent them during negotiations with Europeans. </a:t>
            </a:r>
            <a:endParaRPr lang="en-GB" sz="1200" dirty="0">
              <a:solidFill>
                <a:srgbClr val="00B050"/>
              </a:solidFill>
            </a:endParaRPr>
          </a:p>
        </p:txBody>
      </p:sp>
      <p:sp>
        <p:nvSpPr>
          <p:cNvPr id="4" name="TextBox 3"/>
          <p:cNvSpPr txBox="1"/>
          <p:nvPr/>
        </p:nvSpPr>
        <p:spPr>
          <a:xfrm>
            <a:off x="122828" y="122830"/>
            <a:ext cx="4558353" cy="584775"/>
          </a:xfrm>
          <a:prstGeom prst="rect">
            <a:avLst/>
          </a:prstGeom>
          <a:noFill/>
        </p:spPr>
        <p:txBody>
          <a:bodyPr wrap="square" rtlCol="0">
            <a:spAutoFit/>
          </a:bodyPr>
          <a:lstStyle/>
          <a:p>
            <a:r>
              <a:rPr lang="en-GB" sz="3200" b="1" dirty="0" smtClean="0"/>
              <a:t>Chiefs</a:t>
            </a:r>
            <a:endParaRPr lang="en-GB" sz="3200" b="1" dirty="0"/>
          </a:p>
        </p:txBody>
      </p:sp>
      <p:sp>
        <p:nvSpPr>
          <p:cNvPr id="5" name="TextBox 4"/>
          <p:cNvSpPr txBox="1"/>
          <p:nvPr/>
        </p:nvSpPr>
        <p:spPr>
          <a:xfrm>
            <a:off x="122828" y="4456805"/>
            <a:ext cx="3466533" cy="1200329"/>
          </a:xfrm>
          <a:prstGeom prst="rect">
            <a:avLst/>
          </a:prstGeom>
          <a:noFill/>
        </p:spPr>
        <p:txBody>
          <a:bodyPr wrap="square" rtlCol="0">
            <a:spAutoFit/>
          </a:bodyPr>
          <a:lstStyle/>
          <a:p>
            <a:r>
              <a:rPr lang="en-GB" sz="1200" dirty="0" smtClean="0">
                <a:solidFill>
                  <a:srgbClr val="FF0000"/>
                </a:solidFill>
              </a:rPr>
              <a:t>Tribes had several; men joined after proving bravery and skill in fighting. Examples include White Horse Riders, the Strong Hearts, the Crow Owners.  They would teach young men to fight, about the beliefs and values of the tribe. They also led the buffalo hunts. </a:t>
            </a:r>
            <a:endParaRPr lang="en-GB" sz="1200" dirty="0">
              <a:solidFill>
                <a:srgbClr val="FF0000"/>
              </a:solidFill>
            </a:endParaRPr>
          </a:p>
        </p:txBody>
      </p:sp>
      <p:sp>
        <p:nvSpPr>
          <p:cNvPr id="6" name="TextBox 5"/>
          <p:cNvSpPr txBox="1"/>
          <p:nvPr/>
        </p:nvSpPr>
        <p:spPr>
          <a:xfrm>
            <a:off x="70511" y="5625678"/>
            <a:ext cx="4558353" cy="1200329"/>
          </a:xfrm>
          <a:prstGeom prst="rect">
            <a:avLst/>
          </a:prstGeom>
          <a:noFill/>
        </p:spPr>
        <p:txBody>
          <a:bodyPr wrap="square" rtlCol="0">
            <a:spAutoFit/>
          </a:bodyPr>
          <a:lstStyle/>
          <a:p>
            <a:r>
              <a:rPr lang="en-GB" sz="1200" dirty="0" smtClean="0">
                <a:solidFill>
                  <a:srgbClr val="00B050"/>
                </a:solidFill>
              </a:rPr>
              <a:t>This would help them survive as it meant they had warriors with the skills to defend the tribe against enemies. It also meant that young members of the tribe respected their values, which would keep them unified and strong. As they led the buffalo hunt it meant all members of the tribe would be able to eat and have access to supplies needed to survive. </a:t>
            </a:r>
            <a:endParaRPr lang="en-GB" sz="1200" dirty="0">
              <a:solidFill>
                <a:srgbClr val="00B050"/>
              </a:solidFill>
            </a:endParaRPr>
          </a:p>
        </p:txBody>
      </p:sp>
      <p:sp>
        <p:nvSpPr>
          <p:cNvPr id="7" name="TextBox 6"/>
          <p:cNvSpPr txBox="1"/>
          <p:nvPr/>
        </p:nvSpPr>
        <p:spPr>
          <a:xfrm>
            <a:off x="122828" y="3994693"/>
            <a:ext cx="3165154" cy="461665"/>
          </a:xfrm>
          <a:prstGeom prst="rect">
            <a:avLst/>
          </a:prstGeom>
          <a:noFill/>
        </p:spPr>
        <p:txBody>
          <a:bodyPr wrap="square" rtlCol="0">
            <a:spAutoFit/>
          </a:bodyPr>
          <a:lstStyle/>
          <a:p>
            <a:r>
              <a:rPr lang="en-GB" sz="2400" b="1" dirty="0" smtClean="0"/>
              <a:t>Warrior Brotherhoods</a:t>
            </a:r>
            <a:endParaRPr lang="en-GB" sz="2400" b="1" dirty="0"/>
          </a:p>
        </p:txBody>
      </p:sp>
      <p:sp>
        <p:nvSpPr>
          <p:cNvPr id="8" name="TextBox 7"/>
          <p:cNvSpPr txBox="1"/>
          <p:nvPr/>
        </p:nvSpPr>
        <p:spPr>
          <a:xfrm>
            <a:off x="7633647" y="659838"/>
            <a:ext cx="4558353" cy="830997"/>
          </a:xfrm>
          <a:prstGeom prst="rect">
            <a:avLst/>
          </a:prstGeom>
          <a:noFill/>
        </p:spPr>
        <p:txBody>
          <a:bodyPr wrap="square" rtlCol="0">
            <a:spAutoFit/>
          </a:bodyPr>
          <a:lstStyle/>
          <a:p>
            <a:r>
              <a:rPr lang="en-GB" sz="1200" dirty="0" smtClean="0">
                <a:solidFill>
                  <a:srgbClr val="FF0000"/>
                </a:solidFill>
              </a:rPr>
              <a:t>Men could have more than one wife (polygamy). Responsible for feeding and clothing their families. They also were responsible for processing hides and meat, turning them into products that could be traded. They were valued highly. </a:t>
            </a:r>
            <a:endParaRPr lang="en-GB" sz="1200" dirty="0">
              <a:solidFill>
                <a:srgbClr val="FF0000"/>
              </a:solidFill>
            </a:endParaRPr>
          </a:p>
        </p:txBody>
      </p:sp>
      <p:sp>
        <p:nvSpPr>
          <p:cNvPr id="9" name="TextBox 8"/>
          <p:cNvSpPr txBox="1"/>
          <p:nvPr/>
        </p:nvSpPr>
        <p:spPr>
          <a:xfrm>
            <a:off x="7633644" y="1490835"/>
            <a:ext cx="4558353" cy="461665"/>
          </a:xfrm>
          <a:prstGeom prst="rect">
            <a:avLst/>
          </a:prstGeom>
          <a:noFill/>
        </p:spPr>
        <p:txBody>
          <a:bodyPr wrap="square" rtlCol="0">
            <a:spAutoFit/>
          </a:bodyPr>
          <a:lstStyle/>
          <a:p>
            <a:r>
              <a:rPr lang="en-GB" sz="1200" dirty="0" smtClean="0">
                <a:solidFill>
                  <a:srgbClr val="00B050"/>
                </a:solidFill>
              </a:rPr>
              <a:t>This would help them survive as it meant the tribe always had the equipment and supplies needed to survive e.g. clothing, hides etc.  </a:t>
            </a:r>
            <a:endParaRPr lang="en-GB" sz="1200" dirty="0">
              <a:solidFill>
                <a:srgbClr val="00B050"/>
              </a:solidFill>
            </a:endParaRPr>
          </a:p>
        </p:txBody>
      </p:sp>
      <p:sp>
        <p:nvSpPr>
          <p:cNvPr id="10" name="TextBox 9"/>
          <p:cNvSpPr txBox="1"/>
          <p:nvPr/>
        </p:nvSpPr>
        <p:spPr>
          <a:xfrm>
            <a:off x="7633643" y="75063"/>
            <a:ext cx="4558353" cy="584775"/>
          </a:xfrm>
          <a:prstGeom prst="rect">
            <a:avLst/>
          </a:prstGeom>
          <a:noFill/>
        </p:spPr>
        <p:txBody>
          <a:bodyPr wrap="square" rtlCol="0">
            <a:spAutoFit/>
          </a:bodyPr>
          <a:lstStyle/>
          <a:p>
            <a:r>
              <a:rPr lang="en-GB" sz="3200" b="1" dirty="0" smtClean="0"/>
              <a:t>Role of women</a:t>
            </a:r>
            <a:endParaRPr lang="en-GB" sz="3200" b="1" dirty="0"/>
          </a:p>
        </p:txBody>
      </p:sp>
      <p:sp>
        <p:nvSpPr>
          <p:cNvPr id="12" name="TextBox 11"/>
          <p:cNvSpPr txBox="1"/>
          <p:nvPr/>
        </p:nvSpPr>
        <p:spPr>
          <a:xfrm>
            <a:off x="7633643" y="3995140"/>
            <a:ext cx="4435527" cy="830997"/>
          </a:xfrm>
          <a:prstGeom prst="rect">
            <a:avLst/>
          </a:prstGeom>
          <a:noFill/>
        </p:spPr>
        <p:txBody>
          <a:bodyPr wrap="square" rtlCol="0">
            <a:spAutoFit/>
          </a:bodyPr>
          <a:lstStyle/>
          <a:p>
            <a:r>
              <a:rPr lang="en-GB" sz="1200" dirty="0" smtClean="0">
                <a:solidFill>
                  <a:srgbClr val="00B050"/>
                </a:solidFill>
              </a:rPr>
              <a:t>This would help them survive as it meant the tribe always had the equipment and supplies needed to survive. Shelter and blankets to keep warm. Fires to cook food and stay warm. Weaponry to fight and hunt. </a:t>
            </a:r>
            <a:endParaRPr lang="en-GB" sz="1200" dirty="0">
              <a:solidFill>
                <a:srgbClr val="00B050"/>
              </a:solidFill>
            </a:endParaRPr>
          </a:p>
        </p:txBody>
      </p:sp>
      <p:sp>
        <p:nvSpPr>
          <p:cNvPr id="13" name="TextBox 12"/>
          <p:cNvSpPr txBox="1"/>
          <p:nvPr/>
        </p:nvSpPr>
        <p:spPr>
          <a:xfrm>
            <a:off x="7633646" y="2102992"/>
            <a:ext cx="4558353" cy="584775"/>
          </a:xfrm>
          <a:prstGeom prst="rect">
            <a:avLst/>
          </a:prstGeom>
          <a:noFill/>
        </p:spPr>
        <p:txBody>
          <a:bodyPr wrap="square" rtlCol="0">
            <a:spAutoFit/>
          </a:bodyPr>
          <a:lstStyle/>
          <a:p>
            <a:r>
              <a:rPr lang="en-GB" sz="3200" b="1" dirty="0" smtClean="0"/>
              <a:t>Use of buffalo</a:t>
            </a:r>
            <a:endParaRPr lang="en-GB" sz="3200" b="1" dirty="0"/>
          </a:p>
        </p:txBody>
      </p:sp>
      <p:sp>
        <p:nvSpPr>
          <p:cNvPr id="27" name="TextBox 26"/>
          <p:cNvSpPr txBox="1"/>
          <p:nvPr/>
        </p:nvSpPr>
        <p:spPr>
          <a:xfrm>
            <a:off x="2763104" y="2619563"/>
            <a:ext cx="5171918" cy="2207240"/>
          </a:xfrm>
          <a:prstGeom prst="ellipse">
            <a:avLst/>
          </a:prstGeom>
          <a:solidFill>
            <a:srgbClr val="FFFF00"/>
          </a:solidFill>
        </p:spPr>
        <p:txBody>
          <a:bodyPr wrap="square" rtlCol="0">
            <a:spAutoFit/>
          </a:bodyPr>
          <a:lstStyle/>
          <a:p>
            <a:r>
              <a:rPr lang="en-GB" sz="3200" dirty="0" smtClean="0"/>
              <a:t>How did the Native Americans survive on the Great Plains?</a:t>
            </a:r>
            <a:endParaRPr lang="en-GB" sz="3200" dirty="0"/>
          </a:p>
        </p:txBody>
      </p:sp>
      <p:sp>
        <p:nvSpPr>
          <p:cNvPr id="14" name="TextBox 13"/>
          <p:cNvSpPr txBox="1"/>
          <p:nvPr/>
        </p:nvSpPr>
        <p:spPr>
          <a:xfrm>
            <a:off x="3711046" y="668764"/>
            <a:ext cx="3637126" cy="1015663"/>
          </a:xfrm>
          <a:prstGeom prst="rect">
            <a:avLst/>
          </a:prstGeom>
          <a:noFill/>
        </p:spPr>
        <p:txBody>
          <a:bodyPr wrap="square" rtlCol="0">
            <a:spAutoFit/>
          </a:bodyPr>
          <a:lstStyle/>
          <a:p>
            <a:r>
              <a:rPr lang="en-GB" sz="1200" dirty="0" smtClean="0">
                <a:solidFill>
                  <a:srgbClr val="FF0000"/>
                </a:solidFill>
              </a:rPr>
              <a:t>Essential to Indians as they needed them to hunt and travel. Wealth was determined by how many horses you had. They would often raid other tribes or white settles for horses. 1870s  - </a:t>
            </a:r>
            <a:r>
              <a:rPr lang="en-GB" sz="1200" dirty="0" err="1" smtClean="0">
                <a:solidFill>
                  <a:srgbClr val="FF0000"/>
                </a:solidFill>
              </a:rPr>
              <a:t>Hunkpapa</a:t>
            </a:r>
            <a:r>
              <a:rPr lang="en-GB" sz="1200" dirty="0" smtClean="0">
                <a:solidFill>
                  <a:srgbClr val="FF0000"/>
                </a:solidFill>
              </a:rPr>
              <a:t> (2,900), Comanche (8,000).</a:t>
            </a:r>
            <a:endParaRPr lang="en-GB" sz="1200" dirty="0">
              <a:solidFill>
                <a:srgbClr val="FF0000"/>
              </a:solidFill>
            </a:endParaRPr>
          </a:p>
        </p:txBody>
      </p:sp>
      <p:sp>
        <p:nvSpPr>
          <p:cNvPr id="11" name="TextBox 10"/>
          <p:cNvSpPr txBox="1"/>
          <p:nvPr/>
        </p:nvSpPr>
        <p:spPr>
          <a:xfrm>
            <a:off x="7633650" y="2687767"/>
            <a:ext cx="4558353" cy="1200329"/>
          </a:xfrm>
          <a:prstGeom prst="rect">
            <a:avLst/>
          </a:prstGeom>
          <a:noFill/>
        </p:spPr>
        <p:txBody>
          <a:bodyPr wrap="square" rtlCol="0">
            <a:spAutoFit/>
          </a:bodyPr>
          <a:lstStyle/>
          <a:p>
            <a:r>
              <a:rPr lang="en-GB" sz="1200" dirty="0" smtClean="0">
                <a:solidFill>
                  <a:srgbClr val="FF0000"/>
                </a:solidFill>
              </a:rPr>
              <a:t>Buffalo were seen as spiritual animal due to how it helped them survive. They would kill only enough to feed the tribe during a hunt. All parts of the animal were used except the heart, which was left on the plains to give new life to the herd. The raw hide made bags, shields, whereas the tanned hide made the tipis. Dung was used for fuel, horns for arrow  heads and the fur for blankets and saddle covers.</a:t>
            </a:r>
            <a:endParaRPr lang="en-GB" sz="1200" dirty="0">
              <a:solidFill>
                <a:srgbClr val="FF0000"/>
              </a:solidFill>
            </a:endParaRPr>
          </a:p>
        </p:txBody>
      </p:sp>
      <p:sp>
        <p:nvSpPr>
          <p:cNvPr id="15" name="TextBox 14"/>
          <p:cNvSpPr txBox="1"/>
          <p:nvPr/>
        </p:nvSpPr>
        <p:spPr>
          <a:xfrm>
            <a:off x="3711046" y="1728743"/>
            <a:ext cx="3637132" cy="1015663"/>
          </a:xfrm>
          <a:prstGeom prst="rect">
            <a:avLst/>
          </a:prstGeom>
          <a:noFill/>
        </p:spPr>
        <p:txBody>
          <a:bodyPr wrap="square" rtlCol="0">
            <a:spAutoFit/>
          </a:bodyPr>
          <a:lstStyle/>
          <a:p>
            <a:r>
              <a:rPr lang="en-GB" sz="1200" dirty="0" smtClean="0">
                <a:solidFill>
                  <a:srgbClr val="00B050"/>
                </a:solidFill>
              </a:rPr>
              <a:t>This would help them survive as it meant they could catch the buffalo for food and supplies. It also gave them an advantage during battles. Finally it meant they could follow the buffalo herds and move around the Plains.</a:t>
            </a:r>
            <a:endParaRPr lang="en-GB" sz="1200" dirty="0">
              <a:solidFill>
                <a:srgbClr val="00B050"/>
              </a:solidFill>
            </a:endParaRPr>
          </a:p>
        </p:txBody>
      </p:sp>
      <p:sp>
        <p:nvSpPr>
          <p:cNvPr id="16" name="TextBox 15"/>
          <p:cNvSpPr txBox="1"/>
          <p:nvPr/>
        </p:nvSpPr>
        <p:spPr>
          <a:xfrm>
            <a:off x="3878230" y="43144"/>
            <a:ext cx="4558353" cy="584775"/>
          </a:xfrm>
          <a:prstGeom prst="rect">
            <a:avLst/>
          </a:prstGeom>
          <a:noFill/>
        </p:spPr>
        <p:txBody>
          <a:bodyPr wrap="square" rtlCol="0">
            <a:spAutoFit/>
          </a:bodyPr>
          <a:lstStyle/>
          <a:p>
            <a:r>
              <a:rPr lang="en-GB" sz="3200" b="1" dirty="0" smtClean="0"/>
              <a:t>Use of horses</a:t>
            </a:r>
            <a:endParaRPr lang="en-GB" sz="3200" b="1" dirty="0"/>
          </a:p>
        </p:txBody>
      </p:sp>
      <p:sp>
        <p:nvSpPr>
          <p:cNvPr id="23" name="TextBox 22"/>
          <p:cNvSpPr txBox="1"/>
          <p:nvPr/>
        </p:nvSpPr>
        <p:spPr>
          <a:xfrm>
            <a:off x="4940487" y="4956323"/>
            <a:ext cx="4558353" cy="584775"/>
          </a:xfrm>
          <a:prstGeom prst="rect">
            <a:avLst/>
          </a:prstGeom>
          <a:noFill/>
        </p:spPr>
        <p:txBody>
          <a:bodyPr wrap="square" rtlCol="0">
            <a:spAutoFit/>
          </a:bodyPr>
          <a:lstStyle/>
          <a:p>
            <a:r>
              <a:rPr lang="en-GB" sz="3200" b="1" dirty="0" smtClean="0"/>
              <a:t>Tipis</a:t>
            </a:r>
            <a:endParaRPr lang="en-GB" sz="3200" b="1" dirty="0"/>
          </a:p>
        </p:txBody>
      </p:sp>
      <p:sp>
        <p:nvSpPr>
          <p:cNvPr id="24" name="Rectangle 23"/>
          <p:cNvSpPr/>
          <p:nvPr/>
        </p:nvSpPr>
        <p:spPr>
          <a:xfrm>
            <a:off x="4940487" y="5459479"/>
            <a:ext cx="3755404" cy="1366528"/>
          </a:xfrm>
          <a:prstGeom prst="rect">
            <a:avLst/>
          </a:prstGeom>
        </p:spPr>
        <p:txBody>
          <a:bodyPr wrap="square">
            <a:spAutoFit/>
          </a:bodyPr>
          <a:lstStyle/>
          <a:p>
            <a:pPr>
              <a:lnSpc>
                <a:spcPct val="115000"/>
              </a:lnSpc>
              <a:spcAft>
                <a:spcPts val="1000"/>
              </a:spcAft>
            </a:pPr>
            <a:r>
              <a:rPr lang="en-GB" sz="1200" dirty="0">
                <a:solidFill>
                  <a:srgbClr val="FF0000"/>
                </a:solidFill>
                <a:latin typeface="Cambria" panose="02040503050406030204" pitchFamily="18" charset="0"/>
                <a:ea typeface="Calibri" panose="020F0502020204030204" pitchFamily="34" charset="0"/>
                <a:cs typeface="Times New Roman" panose="02020603050405020304" pitchFamily="18" charset="0"/>
              </a:rPr>
              <a:t>T</a:t>
            </a:r>
            <a:r>
              <a:rPr lang="en-GB" sz="1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rPr>
              <a:t>hese always made using the skin from the buffalo. Tipis were warm in the winter and cool in the summer so they were perfect for the harsh conditions of living in the Great Plains. The shape of them is designed so be perfect at protecting the Native Americans against the winds. </a:t>
            </a:r>
            <a:endParaRPr lang="en-GB" sz="1200" dirty="0" smtClean="0">
              <a:solidFill>
                <a:srgbClr val="FF0000"/>
              </a:solidFill>
              <a:latin typeface="Cambria" panose="020405030504060302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8695891" y="5459838"/>
            <a:ext cx="3202675" cy="941796"/>
          </a:xfrm>
          <a:prstGeom prst="rect">
            <a:avLst/>
          </a:prstGeom>
        </p:spPr>
        <p:txBody>
          <a:bodyPr wrap="square">
            <a:spAutoFit/>
          </a:bodyPr>
          <a:lstStyle/>
          <a:p>
            <a:pPr>
              <a:lnSpc>
                <a:spcPct val="115000"/>
              </a:lnSpc>
              <a:spcAft>
                <a:spcPts val="1000"/>
              </a:spcAft>
            </a:pPr>
            <a:r>
              <a:rPr lang="en-GB" sz="1200" dirty="0" smtClean="0">
                <a:solidFill>
                  <a:srgbClr val="00B050"/>
                </a:solidFill>
                <a:latin typeface="Cambria" panose="02040503050406030204" pitchFamily="18" charset="0"/>
                <a:ea typeface="Calibri" panose="020F0502020204030204" pitchFamily="34" charset="0"/>
                <a:cs typeface="Times New Roman" panose="02020603050405020304" pitchFamily="18" charset="0"/>
              </a:rPr>
              <a:t>This would help them survive because they were easy to dismantle and transport when following the buffalo.  They would kee</a:t>
            </a:r>
            <a:r>
              <a:rPr lang="en-GB" sz="1200" dirty="0" smtClean="0">
                <a:solidFill>
                  <a:srgbClr val="00B050"/>
                </a:solidFill>
                <a:latin typeface="Cambria" panose="02040503050406030204" pitchFamily="18" charset="0"/>
                <a:ea typeface="Calibri" panose="020F0502020204030204" pitchFamily="34" charset="0"/>
                <a:cs typeface="Times New Roman" panose="02020603050405020304" pitchFamily="18" charset="0"/>
              </a:rPr>
              <a:t>p them protected on the harshness of the Great Plains</a:t>
            </a:r>
            <a:endParaRPr lang="en-GB" sz="9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3136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Native Americans: Culture and Society</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27542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63" y="0"/>
            <a:ext cx="11801437" cy="6858000"/>
          </a:xfrm>
          <a:prstGeom prst="rect">
            <a:avLst/>
          </a:prstGeom>
        </p:spPr>
      </p:pic>
    </p:spTree>
    <p:extLst>
      <p:ext uri="{BB962C8B-B14F-4D97-AF65-F5344CB8AC3E}">
        <p14:creationId xmlns:p14="http://schemas.microsoft.com/office/powerpoint/2010/main" val="2846416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900" y="2279175"/>
            <a:ext cx="2593074" cy="523220"/>
          </a:xfrm>
          <a:prstGeom prst="rect">
            <a:avLst/>
          </a:prstGeom>
          <a:solidFill>
            <a:srgbClr val="92D050"/>
          </a:solidFill>
        </p:spPr>
        <p:txBody>
          <a:bodyPr wrap="square" rtlCol="0">
            <a:spAutoFit/>
          </a:bodyPr>
          <a:lstStyle/>
          <a:p>
            <a:r>
              <a:rPr lang="en-GB" sz="2800" dirty="0" smtClean="0">
                <a:latin typeface="Aharoni" panose="02010803020104030203" pitchFamily="2" charset="-79"/>
                <a:cs typeface="Aharoni" panose="02010803020104030203" pitchFamily="2" charset="-79"/>
              </a:rPr>
              <a:t>Sioux Nation</a:t>
            </a:r>
            <a:endParaRPr lang="en-GB" sz="2800" dirty="0">
              <a:latin typeface="Aharoni" panose="02010803020104030203" pitchFamily="2" charset="-79"/>
              <a:cs typeface="Aharoni" panose="02010803020104030203" pitchFamily="2" charset="-79"/>
            </a:endParaRPr>
          </a:p>
        </p:txBody>
      </p:sp>
      <p:sp>
        <p:nvSpPr>
          <p:cNvPr id="3" name="TextBox 2"/>
          <p:cNvSpPr txBox="1"/>
          <p:nvPr/>
        </p:nvSpPr>
        <p:spPr>
          <a:xfrm>
            <a:off x="3605284" y="342729"/>
            <a:ext cx="2593074" cy="523220"/>
          </a:xfrm>
          <a:prstGeom prst="rect">
            <a:avLst/>
          </a:prstGeom>
          <a:solidFill>
            <a:srgbClr val="92D050"/>
          </a:solidFill>
        </p:spPr>
        <p:txBody>
          <a:bodyPr wrap="square" rtlCol="0">
            <a:spAutoFit/>
          </a:bodyPr>
          <a:lstStyle/>
          <a:p>
            <a:pPr algn="ctr"/>
            <a:r>
              <a:rPr lang="en-GB" sz="2800" dirty="0" smtClean="0">
                <a:latin typeface="Aharoni" panose="02010803020104030203" pitchFamily="2" charset="-79"/>
                <a:cs typeface="Aharoni" panose="02010803020104030203" pitchFamily="2" charset="-79"/>
              </a:rPr>
              <a:t>Lakota</a:t>
            </a:r>
            <a:endParaRPr lang="en-GB" sz="2800" dirty="0">
              <a:latin typeface="Aharoni" panose="02010803020104030203" pitchFamily="2" charset="-79"/>
              <a:cs typeface="Aharoni" panose="02010803020104030203" pitchFamily="2" charset="-79"/>
            </a:endParaRPr>
          </a:p>
        </p:txBody>
      </p:sp>
      <p:sp>
        <p:nvSpPr>
          <p:cNvPr id="4" name="TextBox 3"/>
          <p:cNvSpPr txBox="1"/>
          <p:nvPr/>
        </p:nvSpPr>
        <p:spPr>
          <a:xfrm>
            <a:off x="3605284" y="2390169"/>
            <a:ext cx="2593074" cy="523220"/>
          </a:xfrm>
          <a:prstGeom prst="rect">
            <a:avLst/>
          </a:prstGeom>
          <a:solidFill>
            <a:srgbClr val="92D050"/>
          </a:solidFill>
        </p:spPr>
        <p:txBody>
          <a:bodyPr wrap="square" rtlCol="0">
            <a:spAutoFit/>
          </a:bodyPr>
          <a:lstStyle/>
          <a:p>
            <a:pPr algn="ctr"/>
            <a:r>
              <a:rPr lang="en-GB" sz="2800" dirty="0" err="1">
                <a:latin typeface="Aharoni" panose="02010803020104030203" pitchFamily="2" charset="-79"/>
                <a:cs typeface="Aharoni" panose="02010803020104030203" pitchFamily="2" charset="-79"/>
              </a:rPr>
              <a:t>N</a:t>
            </a:r>
            <a:r>
              <a:rPr lang="en-GB" sz="2800" dirty="0" err="1" smtClean="0">
                <a:latin typeface="Aharoni" panose="02010803020104030203" pitchFamily="2" charset="-79"/>
                <a:cs typeface="Aharoni" panose="02010803020104030203" pitchFamily="2" charset="-79"/>
              </a:rPr>
              <a:t>akota</a:t>
            </a:r>
            <a:endParaRPr lang="en-GB" sz="2800" dirty="0">
              <a:latin typeface="Aharoni" panose="02010803020104030203" pitchFamily="2" charset="-79"/>
              <a:cs typeface="Aharoni" panose="02010803020104030203" pitchFamily="2" charset="-79"/>
            </a:endParaRPr>
          </a:p>
        </p:txBody>
      </p:sp>
      <p:sp>
        <p:nvSpPr>
          <p:cNvPr id="5" name="TextBox 4"/>
          <p:cNvSpPr txBox="1"/>
          <p:nvPr/>
        </p:nvSpPr>
        <p:spPr>
          <a:xfrm>
            <a:off x="3714466" y="4886121"/>
            <a:ext cx="2593074" cy="523220"/>
          </a:xfrm>
          <a:prstGeom prst="rect">
            <a:avLst/>
          </a:prstGeom>
          <a:solidFill>
            <a:srgbClr val="92D050"/>
          </a:solidFill>
        </p:spPr>
        <p:txBody>
          <a:bodyPr wrap="square" rtlCol="0">
            <a:spAutoFit/>
          </a:bodyPr>
          <a:lstStyle/>
          <a:p>
            <a:pPr algn="ctr"/>
            <a:r>
              <a:rPr lang="en-GB" sz="2800" dirty="0" smtClean="0">
                <a:latin typeface="Aharoni" panose="02010803020104030203" pitchFamily="2" charset="-79"/>
                <a:cs typeface="Aharoni" panose="02010803020104030203" pitchFamily="2" charset="-79"/>
              </a:rPr>
              <a:t>Dakota</a:t>
            </a:r>
            <a:endParaRPr lang="en-GB" sz="2800" dirty="0">
              <a:latin typeface="Aharoni" panose="02010803020104030203" pitchFamily="2" charset="-79"/>
              <a:cs typeface="Aharoni" panose="02010803020104030203" pitchFamily="2" charset="-79"/>
            </a:endParaRPr>
          </a:p>
        </p:txBody>
      </p:sp>
      <p:sp>
        <p:nvSpPr>
          <p:cNvPr id="6" name="TextBox 5"/>
          <p:cNvSpPr txBox="1"/>
          <p:nvPr/>
        </p:nvSpPr>
        <p:spPr>
          <a:xfrm>
            <a:off x="9148548" y="340602"/>
            <a:ext cx="2083559" cy="1754326"/>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GB" dirty="0" smtClean="0"/>
              <a:t>Oglala</a:t>
            </a:r>
          </a:p>
          <a:p>
            <a:pPr marL="285750" indent="-285750">
              <a:buFont typeface="Arial" panose="020B0604020202020204" pitchFamily="34" charset="0"/>
              <a:buChar char="•"/>
            </a:pPr>
            <a:r>
              <a:rPr lang="en-GB" dirty="0" err="1" smtClean="0"/>
              <a:t>Sicangu</a:t>
            </a:r>
            <a:endParaRPr lang="en-GB" dirty="0" smtClean="0"/>
          </a:p>
          <a:p>
            <a:pPr marL="285750" indent="-285750">
              <a:buFont typeface="Arial" panose="020B0604020202020204" pitchFamily="34" charset="0"/>
              <a:buChar char="•"/>
            </a:pPr>
            <a:r>
              <a:rPr lang="en-GB" dirty="0" err="1" smtClean="0"/>
              <a:t>Hunkpapa</a:t>
            </a:r>
            <a:endParaRPr lang="en-GB" dirty="0" smtClean="0"/>
          </a:p>
          <a:p>
            <a:pPr marL="285750" indent="-285750">
              <a:buFont typeface="Arial" panose="020B0604020202020204" pitchFamily="34" charset="0"/>
              <a:buChar char="•"/>
            </a:pPr>
            <a:r>
              <a:rPr lang="en-GB" dirty="0" err="1" smtClean="0"/>
              <a:t>Miniconjous</a:t>
            </a:r>
            <a:endParaRPr lang="en-GB" dirty="0" smtClean="0"/>
          </a:p>
          <a:p>
            <a:pPr marL="285750" indent="-285750">
              <a:buFont typeface="Arial" panose="020B0604020202020204" pitchFamily="34" charset="0"/>
              <a:buChar char="•"/>
            </a:pPr>
            <a:r>
              <a:rPr lang="en-GB" dirty="0" smtClean="0"/>
              <a:t>Blackfeet</a:t>
            </a:r>
          </a:p>
          <a:p>
            <a:pPr marL="285750" indent="-285750">
              <a:buFont typeface="Arial" panose="020B0604020202020204" pitchFamily="34" charset="0"/>
              <a:buChar char="•"/>
            </a:pPr>
            <a:r>
              <a:rPr lang="en-GB" dirty="0" err="1" smtClean="0"/>
              <a:t>Itazipacola</a:t>
            </a:r>
            <a:endParaRPr lang="en-GB" dirty="0"/>
          </a:p>
        </p:txBody>
      </p:sp>
      <p:sp>
        <p:nvSpPr>
          <p:cNvPr id="7" name="TextBox 6"/>
          <p:cNvSpPr txBox="1"/>
          <p:nvPr/>
        </p:nvSpPr>
        <p:spPr>
          <a:xfrm>
            <a:off x="9148547" y="2531738"/>
            <a:ext cx="2083559" cy="923330"/>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GB" dirty="0" smtClean="0"/>
              <a:t>Yankton</a:t>
            </a:r>
          </a:p>
          <a:p>
            <a:pPr marL="285750" indent="-285750">
              <a:buFont typeface="Arial" panose="020B0604020202020204" pitchFamily="34" charset="0"/>
              <a:buChar char="•"/>
            </a:pPr>
            <a:r>
              <a:rPr lang="en-GB" dirty="0" smtClean="0"/>
              <a:t>Upper Yankton</a:t>
            </a:r>
          </a:p>
          <a:p>
            <a:pPr marL="285750" indent="-285750">
              <a:buFont typeface="Arial" panose="020B0604020202020204" pitchFamily="34" charset="0"/>
              <a:buChar char="•"/>
            </a:pPr>
            <a:r>
              <a:rPr lang="en-GB" dirty="0" smtClean="0"/>
              <a:t>Lower Yankton</a:t>
            </a:r>
            <a:endParaRPr lang="en-GB" dirty="0"/>
          </a:p>
        </p:txBody>
      </p:sp>
      <p:sp>
        <p:nvSpPr>
          <p:cNvPr id="8" name="TextBox 7"/>
          <p:cNvSpPr txBox="1"/>
          <p:nvPr/>
        </p:nvSpPr>
        <p:spPr>
          <a:xfrm>
            <a:off x="9266052" y="4631275"/>
            <a:ext cx="2083559" cy="1200329"/>
          </a:xfrm>
          <a:prstGeom prst="rect">
            <a:avLst/>
          </a:prstGeom>
          <a:solidFill>
            <a:srgbClr val="FFC000"/>
          </a:solidFill>
        </p:spPr>
        <p:txBody>
          <a:bodyPr wrap="square" rtlCol="0">
            <a:spAutoFit/>
          </a:bodyPr>
          <a:lstStyle/>
          <a:p>
            <a:pPr marL="285750" indent="-285750">
              <a:buFont typeface="Arial" panose="020B0604020202020204" pitchFamily="34" charset="0"/>
              <a:buChar char="•"/>
            </a:pPr>
            <a:r>
              <a:rPr lang="en-GB" dirty="0" err="1" smtClean="0"/>
              <a:t>Mdeakantonwon</a:t>
            </a:r>
            <a:endParaRPr lang="en-GB" dirty="0" smtClean="0"/>
          </a:p>
          <a:p>
            <a:pPr marL="285750" indent="-285750">
              <a:buFont typeface="Arial" panose="020B0604020202020204" pitchFamily="34" charset="0"/>
              <a:buChar char="•"/>
            </a:pPr>
            <a:r>
              <a:rPr lang="en-GB" dirty="0" smtClean="0"/>
              <a:t>Wahpeton</a:t>
            </a:r>
          </a:p>
          <a:p>
            <a:pPr marL="285750" indent="-285750">
              <a:buFont typeface="Arial" panose="020B0604020202020204" pitchFamily="34" charset="0"/>
              <a:buChar char="•"/>
            </a:pPr>
            <a:r>
              <a:rPr lang="en-GB" dirty="0" err="1" smtClean="0"/>
              <a:t>Wahpekute</a:t>
            </a:r>
            <a:endParaRPr lang="en-GB" dirty="0" smtClean="0"/>
          </a:p>
          <a:p>
            <a:pPr marL="285750" indent="-285750">
              <a:buFont typeface="Arial" panose="020B0604020202020204" pitchFamily="34" charset="0"/>
              <a:buChar char="•"/>
            </a:pPr>
            <a:r>
              <a:rPr lang="en-GB" dirty="0" smtClean="0"/>
              <a:t>Sisseton</a:t>
            </a:r>
            <a:endParaRPr lang="en-GB"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40145"/>
          <a:stretch/>
        </p:blipFill>
        <p:spPr>
          <a:xfrm>
            <a:off x="6509491" y="232012"/>
            <a:ext cx="2554610" cy="2183642"/>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433" t="13532" r="17165" b="30548"/>
          <a:stretch/>
        </p:blipFill>
        <p:spPr>
          <a:xfrm>
            <a:off x="6535693" y="2279175"/>
            <a:ext cx="2554610" cy="2276952"/>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675" t="9249" r="8694" b="40412"/>
          <a:stretch/>
        </p:blipFill>
        <p:spPr>
          <a:xfrm>
            <a:off x="6509491" y="4631275"/>
            <a:ext cx="2554610" cy="203987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691" y="3135967"/>
            <a:ext cx="2701325" cy="1750154"/>
          </a:xfrm>
          <a:prstGeom prst="rect">
            <a:avLst/>
          </a:prstGeom>
        </p:spPr>
      </p:pic>
      <p:cxnSp>
        <p:nvCxnSpPr>
          <p:cNvPr id="14" name="Straight Arrow Connector 13"/>
          <p:cNvCxnSpPr/>
          <p:nvPr/>
        </p:nvCxnSpPr>
        <p:spPr>
          <a:xfrm flipV="1">
            <a:off x="2906974" y="865949"/>
            <a:ext cx="1929721" cy="14132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880772" y="2841116"/>
            <a:ext cx="1671894" cy="17901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2939016" y="2579506"/>
            <a:ext cx="944556" cy="6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64372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pload.wikimedia.org/wikipedia/commons/1/19/Indijana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67" y="722079"/>
            <a:ext cx="4689959" cy="5702784"/>
          </a:xfrm>
          <a:prstGeom prst="rect">
            <a:avLst/>
          </a:prstGeom>
          <a:noFill/>
          <a:ln>
            <a:noFill/>
          </a:ln>
        </p:spPr>
      </p:pic>
      <p:sp>
        <p:nvSpPr>
          <p:cNvPr id="3" name="TextBox 2"/>
          <p:cNvSpPr txBox="1"/>
          <p:nvPr/>
        </p:nvSpPr>
        <p:spPr>
          <a:xfrm>
            <a:off x="5630779" y="1531216"/>
            <a:ext cx="5823284" cy="4893647"/>
          </a:xfrm>
          <a:prstGeom prst="rect">
            <a:avLst/>
          </a:prstGeom>
          <a:solidFill>
            <a:srgbClr val="92D050"/>
          </a:solidFill>
        </p:spPr>
        <p:txBody>
          <a:bodyPr wrap="square" rtlCol="0">
            <a:spAutoFit/>
          </a:bodyPr>
          <a:lstStyle/>
          <a:p>
            <a:r>
              <a:rPr lang="en-GB" sz="2400" dirty="0" smtClean="0"/>
              <a:t>Tribes were nomadic – they never stayed in the once place and moved around the Great Plains 6-8 times per year.</a:t>
            </a:r>
          </a:p>
          <a:p>
            <a:endParaRPr lang="en-GB" sz="2400" dirty="0"/>
          </a:p>
          <a:p>
            <a:r>
              <a:rPr lang="en-GB" sz="2400" dirty="0" smtClean="0"/>
              <a:t>The reasons behind this were:</a:t>
            </a:r>
          </a:p>
          <a:p>
            <a:endParaRPr lang="en-GB" sz="2400" dirty="0"/>
          </a:p>
          <a:p>
            <a:pPr marL="285750" indent="-285750">
              <a:buFont typeface="Arial" panose="020B0604020202020204" pitchFamily="34" charset="0"/>
              <a:buChar char="•"/>
            </a:pPr>
            <a:r>
              <a:rPr lang="en-GB" sz="2400" dirty="0" smtClean="0"/>
              <a:t>The Great Plains would not support their way of life in any one place for long, they had to follow buffalo migration.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They believed the Great Spirit wanted them to live in a life on continual </a:t>
            </a:r>
            <a:r>
              <a:rPr lang="en-GB" sz="2400" dirty="0" err="1" smtClean="0"/>
              <a:t>movment</a:t>
            </a:r>
            <a:r>
              <a:rPr lang="en-GB" sz="2400" dirty="0" smtClean="0"/>
              <a:t>.</a:t>
            </a:r>
            <a:endParaRPr lang="en-GB" sz="2400" dirty="0"/>
          </a:p>
        </p:txBody>
      </p:sp>
      <p:sp>
        <p:nvSpPr>
          <p:cNvPr id="4" name="TextBox 3"/>
          <p:cNvSpPr txBox="1"/>
          <p:nvPr/>
        </p:nvSpPr>
        <p:spPr>
          <a:xfrm>
            <a:off x="5630779" y="464024"/>
            <a:ext cx="5823284" cy="769441"/>
          </a:xfrm>
          <a:prstGeom prst="rect">
            <a:avLst/>
          </a:prstGeom>
          <a:noFill/>
        </p:spPr>
        <p:txBody>
          <a:bodyPr wrap="square" rtlCol="0">
            <a:spAutoFit/>
          </a:bodyPr>
          <a:lstStyle/>
          <a:p>
            <a:r>
              <a:rPr lang="en-GB" sz="4400" dirty="0" smtClean="0"/>
              <a:t>Nomadic movement</a:t>
            </a:r>
            <a:endParaRPr lang="en-GB" sz="4400" dirty="0"/>
          </a:p>
        </p:txBody>
      </p:sp>
    </p:spTree>
    <p:extLst>
      <p:ext uri="{BB962C8B-B14F-4D97-AF65-F5344CB8AC3E}">
        <p14:creationId xmlns:p14="http://schemas.microsoft.com/office/powerpoint/2010/main" val="224828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583" y="1687184"/>
            <a:ext cx="5350999" cy="4647426"/>
          </a:xfrm>
          <a:prstGeom prst="rect">
            <a:avLst/>
          </a:prstGeom>
          <a:solidFill>
            <a:srgbClr val="92D050"/>
          </a:solidFill>
        </p:spPr>
        <p:txBody>
          <a:bodyPr wrap="square" rtlCol="0">
            <a:spAutoFit/>
          </a:bodyPr>
          <a:lstStyle/>
          <a:p>
            <a:r>
              <a:rPr lang="en-GB" dirty="0" smtClean="0"/>
              <a:t>Due to the need to care for women and children, marriage was easy. </a:t>
            </a:r>
          </a:p>
          <a:p>
            <a:endParaRPr lang="en-GB" dirty="0"/>
          </a:p>
          <a:p>
            <a:r>
              <a:rPr lang="en-GB" dirty="0" smtClean="0"/>
              <a:t>At 17, a youth paid a dowry of horses and took his bride (ages 12-15)</a:t>
            </a:r>
          </a:p>
          <a:p>
            <a:endParaRPr lang="en-GB" dirty="0"/>
          </a:p>
          <a:p>
            <a:r>
              <a:rPr lang="en-GB" dirty="0"/>
              <a:t>Family was a large part of Native American culture, and everyone had great respect for their elders. </a:t>
            </a:r>
            <a:endParaRPr lang="en-GB" dirty="0" smtClean="0"/>
          </a:p>
          <a:p>
            <a:endParaRPr lang="en-GB" dirty="0"/>
          </a:p>
          <a:p>
            <a:r>
              <a:rPr lang="en-GB" dirty="0" smtClean="0"/>
              <a:t>Elder </a:t>
            </a:r>
            <a:r>
              <a:rPr lang="en-GB" dirty="0"/>
              <a:t>tribesmen were seen to very wise and full of experience that could be passed on to Youngers</a:t>
            </a:r>
            <a:r>
              <a:rPr lang="en-GB" dirty="0" smtClean="0"/>
              <a:t>.</a:t>
            </a:r>
          </a:p>
          <a:p>
            <a:endParaRPr lang="en-GB" dirty="0"/>
          </a:p>
          <a:p>
            <a:r>
              <a:rPr lang="en-GB" dirty="0" smtClean="0"/>
              <a:t> </a:t>
            </a:r>
            <a:r>
              <a:rPr lang="en-GB" dirty="0"/>
              <a:t>The younger members of the tribe were strictly disciplined not only in war, but also in values. </a:t>
            </a:r>
            <a:endParaRPr lang="en-GB" sz="2400" dirty="0"/>
          </a:p>
          <a:p>
            <a:endParaRPr lang="en-GB" sz="2400" dirty="0" smtClean="0"/>
          </a:p>
          <a:p>
            <a:r>
              <a:rPr lang="en-GB" dirty="0" smtClean="0"/>
              <a:t>Practices polygamy (men had more then one wife)</a:t>
            </a:r>
            <a:endParaRPr lang="en-GB" dirty="0"/>
          </a:p>
        </p:txBody>
      </p:sp>
      <p:sp>
        <p:nvSpPr>
          <p:cNvPr id="3" name="TextBox 2"/>
          <p:cNvSpPr txBox="1"/>
          <p:nvPr/>
        </p:nvSpPr>
        <p:spPr>
          <a:xfrm>
            <a:off x="244583" y="409433"/>
            <a:ext cx="5823284" cy="769441"/>
          </a:xfrm>
          <a:prstGeom prst="rect">
            <a:avLst/>
          </a:prstGeom>
          <a:noFill/>
        </p:spPr>
        <p:txBody>
          <a:bodyPr wrap="square" rtlCol="0">
            <a:spAutoFit/>
          </a:bodyPr>
          <a:lstStyle/>
          <a:p>
            <a:r>
              <a:rPr lang="en-GB" sz="4400" dirty="0" smtClean="0"/>
              <a:t>The Native Family</a:t>
            </a:r>
            <a:endParaRPr lang="en-GB"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1073" y="148917"/>
            <a:ext cx="4181475" cy="6505575"/>
          </a:xfrm>
          <a:prstGeom prst="rect">
            <a:avLst/>
          </a:prstGeom>
        </p:spPr>
      </p:pic>
    </p:spTree>
    <p:extLst>
      <p:ext uri="{BB962C8B-B14F-4D97-AF65-F5344CB8AC3E}">
        <p14:creationId xmlns:p14="http://schemas.microsoft.com/office/powerpoint/2010/main" val="16157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406" y="1831202"/>
            <a:ext cx="5610427" cy="4746428"/>
          </a:xfrm>
          <a:prstGeom prst="rect">
            <a:avLst/>
          </a:prstGeom>
          <a:solidFill>
            <a:srgbClr val="92D050"/>
          </a:solidFill>
        </p:spPr>
        <p:txBody>
          <a:bodyPr wrap="square">
            <a:spAutoFit/>
          </a:bodyPr>
          <a:lstStyle/>
          <a:p>
            <a:pPr>
              <a:lnSpc>
                <a:spcPct val="115000"/>
              </a:lnSpc>
              <a:spcAft>
                <a:spcPts val="1000"/>
              </a:spcAft>
            </a:pPr>
            <a:r>
              <a:rPr lang="en-GB" dirty="0">
                <a:latin typeface="Cambria" panose="02040503050406030204" pitchFamily="18" charset="0"/>
                <a:ea typeface="Calibri" panose="020F0502020204030204" pitchFamily="34" charset="0"/>
                <a:cs typeface="Times New Roman" panose="02020603050405020304" pitchFamily="18" charset="0"/>
              </a:rPr>
              <a:t>Native Americans lived in small tents called tipis – these always made using the skin from the buffalo</a:t>
            </a:r>
            <a:r>
              <a:rPr lang="en-GB" dirty="0" smtClean="0">
                <a:latin typeface="Cambria" panose="02040503050406030204" pitchFamily="18" charset="0"/>
                <a:ea typeface="Calibri" panose="020F0502020204030204" pitchFamily="34" charset="0"/>
                <a:cs typeface="Times New Roman" panose="02020603050405020304" pitchFamily="18" charset="0"/>
              </a:rPr>
              <a:t>.</a:t>
            </a:r>
          </a:p>
          <a:p>
            <a:pPr>
              <a:lnSpc>
                <a:spcPct val="115000"/>
              </a:lnSpc>
              <a:spcAft>
                <a:spcPts val="1000"/>
              </a:spcAft>
            </a:pPr>
            <a:r>
              <a:rPr lang="en-GB" dirty="0" smtClean="0">
                <a:latin typeface="Cambria" panose="02040503050406030204" pitchFamily="18" charset="0"/>
                <a:ea typeface="Calibri" panose="020F0502020204030204" pitchFamily="34" charset="0"/>
                <a:cs typeface="Times New Roman" panose="02020603050405020304" pitchFamily="18" charset="0"/>
              </a:rPr>
              <a:t> </a:t>
            </a:r>
            <a:r>
              <a:rPr lang="en-GB" dirty="0">
                <a:latin typeface="Cambria" panose="02040503050406030204" pitchFamily="18" charset="0"/>
                <a:ea typeface="Calibri" panose="020F0502020204030204" pitchFamily="34" charset="0"/>
                <a:cs typeface="Times New Roman" panose="02020603050405020304" pitchFamily="18" charset="0"/>
              </a:rPr>
              <a:t>Tipis were warm in the winter and cool in the summer so they were perfect for the harsh conditions of living in the Great Plains.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mbria" panose="02040503050406030204" pitchFamily="18" charset="0"/>
                <a:ea typeface="Calibri" panose="020F0502020204030204" pitchFamily="34" charset="0"/>
                <a:cs typeface="Times New Roman" panose="02020603050405020304" pitchFamily="18" charset="0"/>
              </a:rPr>
              <a:t>The shape of them is designed so be perfect at protecting the Native Americans against the winds. The reason that they are round is because Native Americans believe “the power of the world works in circles”. </a:t>
            </a:r>
            <a:endParaRPr lang="en-GB" dirty="0" smtClean="0">
              <a:latin typeface="Cambria" panose="020405030504060302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dirty="0">
              <a:latin typeface="Cambria" panose="020405030504060302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latin typeface="Cambria" panose="02040503050406030204" pitchFamily="18" charset="0"/>
                <a:ea typeface="Calibri" panose="020F0502020204030204" pitchFamily="34" charset="0"/>
                <a:cs typeface="Times New Roman" panose="02020603050405020304" pitchFamily="18" charset="0"/>
              </a:rPr>
              <a:t>Tipis </a:t>
            </a:r>
            <a:r>
              <a:rPr lang="en-GB" dirty="0">
                <a:latin typeface="Cambria" panose="02040503050406030204" pitchFamily="18" charset="0"/>
                <a:ea typeface="Calibri" panose="020F0502020204030204" pitchFamily="34" charset="0"/>
                <a:cs typeface="Times New Roman" panose="02020603050405020304" pitchFamily="18" charset="0"/>
              </a:rPr>
              <a:t>worked well for the Plains Indians because they were easy to dismantle and transport when following the buffalo.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285406" y="436728"/>
            <a:ext cx="6414448" cy="769441"/>
          </a:xfrm>
          <a:prstGeom prst="rect">
            <a:avLst/>
          </a:prstGeom>
          <a:noFill/>
        </p:spPr>
        <p:txBody>
          <a:bodyPr wrap="square" rtlCol="0">
            <a:spAutoFit/>
          </a:bodyPr>
          <a:lstStyle/>
          <a:p>
            <a:r>
              <a:rPr lang="en-GB" sz="4400" dirty="0" smtClean="0"/>
              <a:t>Housing</a:t>
            </a:r>
            <a:endParaRPr lang="en-GB" sz="4400" dirty="0"/>
          </a:p>
        </p:txBody>
      </p:sp>
      <p:pic>
        <p:nvPicPr>
          <p:cNvPr id="5" name="Picture 2" descr="http://roseystradingpost.com/wp-content/uploads/2014/03/TIPI-1.1.jpg"/>
          <p:cNvPicPr>
            <a:picLocks noChangeAspect="1" noChangeArrowheads="1"/>
          </p:cNvPicPr>
          <p:nvPr/>
        </p:nvPicPr>
        <p:blipFill rotWithShape="1">
          <a:blip r:embed="rId2">
            <a:extLst>
              <a:ext uri="{28A0092B-C50C-407E-A947-70E740481C1C}">
                <a14:useLocalDpi xmlns:a14="http://schemas.microsoft.com/office/drawing/2010/main" val="0"/>
              </a:ext>
            </a:extLst>
          </a:blip>
          <a:srcRect l="24797" r="16340"/>
          <a:stretch/>
        </p:blipFill>
        <p:spPr bwMode="auto">
          <a:xfrm>
            <a:off x="6387152" y="174121"/>
            <a:ext cx="5036025" cy="640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307" y="1110634"/>
            <a:ext cx="6305265" cy="3416320"/>
          </a:xfrm>
          <a:prstGeom prst="rect">
            <a:avLst/>
          </a:prstGeom>
          <a:solidFill>
            <a:schemeClr val="accent1">
              <a:lumMod val="40000"/>
              <a:lumOff val="60000"/>
            </a:schemeClr>
          </a:solidFill>
        </p:spPr>
        <p:txBody>
          <a:bodyPr wrap="square" rtlCol="0">
            <a:spAutoFit/>
          </a:bodyPr>
          <a:lstStyle/>
          <a:p>
            <a:pPr marL="342900" indent="-342900">
              <a:buFont typeface="+mj-lt"/>
              <a:buAutoNum type="arabicPeriod"/>
            </a:pPr>
            <a:r>
              <a:rPr lang="en-GB" dirty="0" smtClean="0"/>
              <a:t>Create a spider diagram to detail notes on the following areas:</a:t>
            </a:r>
          </a:p>
          <a:p>
            <a:endParaRPr lang="en-GB" dirty="0"/>
          </a:p>
          <a:p>
            <a:pPr marL="342900" indent="-342900">
              <a:buFont typeface="Arial" panose="020B0604020202020204" pitchFamily="34" charset="0"/>
              <a:buChar char="•"/>
            </a:pPr>
            <a:r>
              <a:rPr lang="en-GB" dirty="0" smtClean="0"/>
              <a:t>Chiefs</a:t>
            </a:r>
          </a:p>
          <a:p>
            <a:pPr marL="342900" indent="-342900">
              <a:buFont typeface="Arial" panose="020B0604020202020204" pitchFamily="34" charset="0"/>
              <a:buChar char="•"/>
            </a:pPr>
            <a:r>
              <a:rPr lang="en-GB" dirty="0" smtClean="0"/>
              <a:t>Warrior brotherhoods</a:t>
            </a:r>
          </a:p>
          <a:p>
            <a:pPr marL="342900" indent="-342900">
              <a:buFont typeface="Arial" panose="020B0604020202020204" pitchFamily="34" charset="0"/>
              <a:buChar char="•"/>
            </a:pPr>
            <a:r>
              <a:rPr lang="en-GB" dirty="0" smtClean="0"/>
              <a:t>Role of women</a:t>
            </a:r>
          </a:p>
          <a:p>
            <a:pPr marL="342900" indent="-342900">
              <a:buFont typeface="Arial" panose="020B0604020202020204" pitchFamily="34" charset="0"/>
              <a:buChar char="•"/>
            </a:pPr>
            <a:r>
              <a:rPr lang="en-GB" dirty="0" smtClean="0"/>
              <a:t>Use of the buffalo</a:t>
            </a:r>
          </a:p>
          <a:p>
            <a:pPr marL="342900" indent="-342900">
              <a:buFont typeface="Arial" panose="020B0604020202020204" pitchFamily="34" charset="0"/>
              <a:buChar char="•"/>
            </a:pPr>
            <a:r>
              <a:rPr lang="en-GB" dirty="0" smtClean="0"/>
              <a:t>Use of horses</a:t>
            </a:r>
          </a:p>
          <a:p>
            <a:pPr marL="342900" indent="-342900">
              <a:buFont typeface="Arial" panose="020B0604020202020204" pitchFamily="34" charset="0"/>
              <a:buChar char="•"/>
            </a:pPr>
            <a:r>
              <a:rPr lang="en-GB" dirty="0" smtClean="0"/>
              <a:t>Tipis</a:t>
            </a:r>
          </a:p>
          <a:p>
            <a:endParaRPr lang="en-GB" dirty="0" smtClean="0"/>
          </a:p>
          <a:p>
            <a:endParaRPr lang="en-GB" dirty="0"/>
          </a:p>
          <a:p>
            <a:pPr marL="342900" indent="-342900">
              <a:buAutoNum type="arabicPeriod" startAt="2"/>
            </a:pPr>
            <a:r>
              <a:rPr lang="en-GB" dirty="0" smtClean="0"/>
              <a:t>For each area, perhaps using a different coloured pen, explain how it would help tribes survive on the Great Plains.</a:t>
            </a:r>
          </a:p>
        </p:txBody>
      </p:sp>
      <p:sp>
        <p:nvSpPr>
          <p:cNvPr id="3" name="TextBox 2"/>
          <p:cNvSpPr txBox="1"/>
          <p:nvPr/>
        </p:nvSpPr>
        <p:spPr>
          <a:xfrm>
            <a:off x="259307" y="150125"/>
            <a:ext cx="6414448" cy="769441"/>
          </a:xfrm>
          <a:prstGeom prst="rect">
            <a:avLst/>
          </a:prstGeom>
          <a:noFill/>
        </p:spPr>
        <p:txBody>
          <a:bodyPr wrap="square" rtlCol="0">
            <a:spAutoFit/>
          </a:bodyPr>
          <a:lstStyle/>
          <a:p>
            <a:r>
              <a:rPr lang="en-GB" sz="4400" dirty="0" smtClean="0"/>
              <a:t>Tasks </a:t>
            </a:r>
            <a:endParaRPr lang="en-GB"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844" y="150125"/>
            <a:ext cx="4686866" cy="6586357"/>
          </a:xfrm>
          <a:prstGeom prst="rect">
            <a:avLst/>
          </a:prstGeom>
        </p:spPr>
      </p:pic>
    </p:spTree>
    <p:extLst>
      <p:ext uri="{BB962C8B-B14F-4D97-AF65-F5344CB8AC3E}">
        <p14:creationId xmlns:p14="http://schemas.microsoft.com/office/powerpoint/2010/main" val="1432733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86" y="160361"/>
            <a:ext cx="5520450" cy="649974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1603" y="160361"/>
            <a:ext cx="5204278" cy="6554506"/>
          </a:xfrm>
          <a:prstGeom prst="rect">
            <a:avLst/>
          </a:prstGeom>
        </p:spPr>
      </p:pic>
    </p:spTree>
    <p:extLst>
      <p:ext uri="{BB962C8B-B14F-4D97-AF65-F5344CB8AC3E}">
        <p14:creationId xmlns:p14="http://schemas.microsoft.com/office/powerpoint/2010/main" val="524401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1001</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Aharoni</vt:lpstr>
      <vt:lpstr>Arial</vt:lpstr>
      <vt:lpstr>Calibri</vt:lpstr>
      <vt:lpstr>Calibri Light</vt:lpstr>
      <vt:lpstr>Cambria</vt:lpstr>
      <vt:lpstr>Times New Roman</vt:lpstr>
      <vt:lpstr>Office Theme</vt:lpstr>
      <vt:lpstr>PowerPoint Presentation</vt:lpstr>
      <vt:lpstr>Native Americans: Culture and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Americans: Culture and Society</dc:title>
  <dc:creator>User</dc:creator>
  <cp:lastModifiedBy>User</cp:lastModifiedBy>
  <cp:revision>10</cp:revision>
  <dcterms:created xsi:type="dcterms:W3CDTF">2017-03-05T13:21:26Z</dcterms:created>
  <dcterms:modified xsi:type="dcterms:W3CDTF">2017-03-05T14:38:52Z</dcterms:modified>
</cp:coreProperties>
</file>