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59" r:id="rId6"/>
    <p:sldId id="260" r:id="rId7"/>
    <p:sldId id="265" r:id="rId8"/>
    <p:sldId id="257" r:id="rId9"/>
    <p:sldId id="261" r:id="rId10"/>
    <p:sldId id="262" r:id="rId11"/>
    <p:sldId id="276" r:id="rId12"/>
    <p:sldId id="274" r:id="rId13"/>
    <p:sldId id="275"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54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08A76B-2016-4A1C-A226-26B3DB41EBCE}"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141781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08A76B-2016-4A1C-A226-26B3DB41EBCE}"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146938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08A76B-2016-4A1C-A226-26B3DB41EBCE}"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306886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08A76B-2016-4A1C-A226-26B3DB41EBCE}"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237862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08A76B-2016-4A1C-A226-26B3DB41EBCE}" type="datetimeFigureOut">
              <a:rPr lang="en-GB" smtClean="0"/>
              <a:t>22/05/2018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79219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08A76B-2016-4A1C-A226-26B3DB41EBCE}"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118346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08A76B-2016-4A1C-A226-26B3DB41EBCE}" type="datetimeFigureOut">
              <a:rPr lang="en-GB" smtClean="0"/>
              <a:t>22/05/2018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1238544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08A76B-2016-4A1C-A226-26B3DB41EBCE}" type="datetimeFigureOut">
              <a:rPr lang="en-GB" smtClean="0"/>
              <a:t>22/05/2018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419407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8A76B-2016-4A1C-A226-26B3DB41EBCE}" type="datetimeFigureOut">
              <a:rPr lang="en-GB" smtClean="0"/>
              <a:t>22/05/2018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29458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08A76B-2016-4A1C-A226-26B3DB41EBCE}"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239871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08A76B-2016-4A1C-A226-26B3DB41EBCE}" type="datetimeFigureOut">
              <a:rPr lang="en-GB" smtClean="0"/>
              <a:t>22/05/2018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E2BB0-66D8-4693-959F-A7C6D7060C96}" type="slidenum">
              <a:rPr lang="en-GB" smtClean="0"/>
              <a:t>‹#›</a:t>
            </a:fld>
            <a:endParaRPr lang="en-GB"/>
          </a:p>
        </p:txBody>
      </p:sp>
    </p:spTree>
    <p:extLst>
      <p:ext uri="{BB962C8B-B14F-4D97-AF65-F5344CB8AC3E}">
        <p14:creationId xmlns:p14="http://schemas.microsoft.com/office/powerpoint/2010/main" val="835584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8A76B-2016-4A1C-A226-26B3DB41EBCE}" type="datetimeFigureOut">
              <a:rPr lang="en-GB" smtClean="0"/>
              <a:t>22/05/2018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E2BB0-66D8-4693-959F-A7C6D7060C96}" type="slidenum">
              <a:rPr lang="en-GB" smtClean="0"/>
              <a:t>‹#›</a:t>
            </a:fld>
            <a:endParaRPr lang="en-GB"/>
          </a:p>
        </p:txBody>
      </p:sp>
    </p:spTree>
    <p:extLst>
      <p:ext uri="{BB962C8B-B14F-4D97-AF65-F5344CB8AC3E}">
        <p14:creationId xmlns:p14="http://schemas.microsoft.com/office/powerpoint/2010/main" val="206692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6685"/>
            <a:ext cx="10250658" cy="1795463"/>
          </a:xfrm>
        </p:spPr>
        <p:txBody>
          <a:bodyPr>
            <a:normAutofit/>
          </a:bodyPr>
          <a:lstStyle/>
          <a:p>
            <a:r>
              <a:rPr lang="en-GB" sz="4000" b="1" u="sng" dirty="0" smtClean="0"/>
              <a:t>What did people in the medieval period believe about illness?</a:t>
            </a:r>
            <a:endParaRPr lang="en-GB" sz="4000" b="1" u="sng" dirty="0"/>
          </a:p>
        </p:txBody>
      </p:sp>
      <p:sp>
        <p:nvSpPr>
          <p:cNvPr id="3" name="Subtitle 2"/>
          <p:cNvSpPr>
            <a:spLocks noGrp="1"/>
          </p:cNvSpPr>
          <p:nvPr>
            <p:ph type="subTitle" idx="1"/>
          </p:nvPr>
        </p:nvSpPr>
        <p:spPr/>
        <p:txBody>
          <a:bodyPr/>
          <a:lstStyle/>
          <a:p>
            <a:endParaRPr lang="en-GB" dirty="0"/>
          </a:p>
        </p:txBody>
      </p:sp>
      <p:sp>
        <p:nvSpPr>
          <p:cNvPr id="5" name="TextBox 4"/>
          <p:cNvSpPr txBox="1"/>
          <p:nvPr/>
        </p:nvSpPr>
        <p:spPr>
          <a:xfrm>
            <a:off x="400929" y="1663046"/>
            <a:ext cx="6248400" cy="2308324"/>
          </a:xfrm>
          <a:prstGeom prst="rect">
            <a:avLst/>
          </a:prstGeom>
          <a:solidFill>
            <a:schemeClr val="accent1">
              <a:lumMod val="20000"/>
              <a:lumOff val="80000"/>
            </a:schemeClr>
          </a:solidFill>
        </p:spPr>
        <p:txBody>
          <a:bodyPr wrap="square" rtlCol="0">
            <a:spAutoFit/>
          </a:bodyPr>
          <a:lstStyle/>
          <a:p>
            <a:r>
              <a:rPr lang="en-GB" sz="2400" b="1" i="1" dirty="0" smtClean="0"/>
              <a:t>In this lesson, we will:</a:t>
            </a:r>
          </a:p>
          <a:p>
            <a:endParaRPr lang="en-GB" sz="2400" dirty="0"/>
          </a:p>
          <a:p>
            <a:pPr marL="342900" indent="-342900">
              <a:buFont typeface="Arial" panose="020B0604020202020204" pitchFamily="34" charset="0"/>
              <a:buChar char="•"/>
            </a:pPr>
            <a:r>
              <a:rPr lang="en-GB" sz="2400" dirty="0" smtClean="0"/>
              <a:t>Describe medieval beliefs about illness, including the Four Humours and the occult. </a:t>
            </a:r>
          </a:p>
          <a:p>
            <a:pPr marL="342900" indent="-342900">
              <a:buFont typeface="Arial" panose="020B0604020202020204" pitchFamily="34" charset="0"/>
              <a:buChar char="•"/>
            </a:pPr>
            <a:r>
              <a:rPr lang="en-GB" sz="2400" dirty="0" smtClean="0"/>
              <a:t>Explain why classical thinking dominated medicine during the Middle Ages. </a:t>
            </a:r>
          </a:p>
        </p:txBody>
      </p:sp>
      <p:sp>
        <p:nvSpPr>
          <p:cNvPr id="6" name="TextBox 5"/>
          <p:cNvSpPr txBox="1"/>
          <p:nvPr/>
        </p:nvSpPr>
        <p:spPr>
          <a:xfrm>
            <a:off x="400929" y="4175965"/>
            <a:ext cx="6248400" cy="1938992"/>
          </a:xfrm>
          <a:prstGeom prst="rect">
            <a:avLst/>
          </a:prstGeom>
          <a:solidFill>
            <a:schemeClr val="accent4">
              <a:lumMod val="40000"/>
              <a:lumOff val="60000"/>
            </a:schemeClr>
          </a:solidFill>
        </p:spPr>
        <p:txBody>
          <a:bodyPr wrap="square" rtlCol="0">
            <a:spAutoFit/>
          </a:bodyPr>
          <a:lstStyle/>
          <a:p>
            <a:r>
              <a:rPr lang="en-GB" sz="2400" dirty="0" smtClean="0">
                <a:solidFill>
                  <a:srgbClr val="00B050"/>
                </a:solidFill>
              </a:rPr>
              <a:t>Starter: </a:t>
            </a:r>
            <a:r>
              <a:rPr lang="en-GB" sz="2400" dirty="0" smtClean="0"/>
              <a:t>Remember back to Y9 history; what were the Four Humours? </a:t>
            </a:r>
          </a:p>
          <a:p>
            <a:endParaRPr lang="en-GB" sz="2400" dirty="0"/>
          </a:p>
          <a:p>
            <a:r>
              <a:rPr lang="en-GB" sz="2400" dirty="0" smtClean="0">
                <a:solidFill>
                  <a:srgbClr val="FF0000"/>
                </a:solidFill>
              </a:rPr>
              <a:t>Challenge: </a:t>
            </a:r>
            <a:r>
              <a:rPr lang="en-GB" sz="2400" dirty="0" smtClean="0"/>
              <a:t>Can you explain how this theory worked?</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50337" y="1472479"/>
            <a:ext cx="4918750" cy="2336507"/>
          </a:xfrm>
          <a:prstGeom prst="rect">
            <a:avLst/>
          </a:prstGeom>
        </p:spPr>
      </p:pic>
      <p:sp>
        <p:nvSpPr>
          <p:cNvPr id="8" name="AutoShape 2" descr="Image result for medieval medicin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l="263" t="6240" r="5007" b="7021"/>
          <a:stretch/>
        </p:blipFill>
        <p:spPr>
          <a:xfrm>
            <a:off x="7077633" y="3916907"/>
            <a:ext cx="4918750" cy="2866030"/>
          </a:xfrm>
          <a:prstGeom prst="rect">
            <a:avLst/>
          </a:prstGeom>
        </p:spPr>
      </p:pic>
    </p:spTree>
    <p:extLst>
      <p:ext uri="{BB962C8B-B14F-4D97-AF65-F5344CB8AC3E}">
        <p14:creationId xmlns:p14="http://schemas.microsoft.com/office/powerpoint/2010/main" val="862503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177" y="939211"/>
            <a:ext cx="6563294" cy="5816977"/>
          </a:xfrm>
          <a:prstGeom prst="rect">
            <a:avLst/>
          </a:prstGeom>
          <a:solidFill>
            <a:schemeClr val="accent1">
              <a:lumMod val="20000"/>
              <a:lumOff val="80000"/>
            </a:schemeClr>
          </a:solidFill>
        </p:spPr>
        <p:txBody>
          <a:bodyPr wrap="square" rtlCol="0">
            <a:spAutoFit/>
          </a:bodyPr>
          <a:lstStyle/>
          <a:p>
            <a:r>
              <a:rPr lang="en-GB" sz="2000" dirty="0" smtClean="0"/>
              <a:t>300 years after Hippocrates, a Roman Physician known as Galen developed Hippocratic medicine further. </a:t>
            </a:r>
          </a:p>
          <a:p>
            <a:endParaRPr lang="en-GB" sz="2000" dirty="0"/>
          </a:p>
          <a:p>
            <a:r>
              <a:rPr lang="en-GB" sz="2000" dirty="0" smtClean="0"/>
              <a:t>He had been a physician at gladiator training and was the personal physician for Roman Emperor Severus. </a:t>
            </a:r>
          </a:p>
          <a:p>
            <a:endParaRPr lang="en-GB" sz="2000" dirty="0"/>
          </a:p>
          <a:p>
            <a:r>
              <a:rPr lang="en-GB" sz="2000" dirty="0" smtClean="0"/>
              <a:t>He had lots of time to experiment (dissecting the corpses of criminals and monkeys), ponder philosophy and write. </a:t>
            </a:r>
          </a:p>
          <a:p>
            <a:endParaRPr lang="en-GB" sz="2000" dirty="0"/>
          </a:p>
          <a:p>
            <a:r>
              <a:rPr lang="en-GB" sz="2000" dirty="0" smtClean="0"/>
              <a:t>He came up with the </a:t>
            </a:r>
            <a:r>
              <a:rPr lang="en-GB" sz="2800" dirty="0" smtClean="0"/>
              <a:t>Theory of Opposites </a:t>
            </a:r>
            <a:r>
              <a:rPr lang="en-GB" sz="2000" dirty="0" smtClean="0"/>
              <a:t>– a way of balancing the humours. </a:t>
            </a:r>
          </a:p>
          <a:p>
            <a:endParaRPr lang="en-GB" sz="2000" dirty="0"/>
          </a:p>
          <a:p>
            <a:r>
              <a:rPr lang="en-GB" sz="2000" dirty="0" smtClean="0"/>
              <a:t>After the collapse of the Roman Empire, the Christian Church accepted and promoted Galen’s ideas because it promoted the idea of God. </a:t>
            </a:r>
          </a:p>
          <a:p>
            <a:endParaRPr lang="en-GB" sz="2000" dirty="0"/>
          </a:p>
          <a:p>
            <a:r>
              <a:rPr lang="en-GB" sz="2000" dirty="0" smtClean="0"/>
              <a:t>He famously argued: "human body perfect must be designed by god"</a:t>
            </a:r>
            <a:endParaRPr lang="en-GB" sz="2000" dirty="0"/>
          </a:p>
        </p:txBody>
      </p:sp>
      <p:sp>
        <p:nvSpPr>
          <p:cNvPr id="3" name="TextBox 2"/>
          <p:cNvSpPr txBox="1"/>
          <p:nvPr/>
        </p:nvSpPr>
        <p:spPr>
          <a:xfrm>
            <a:off x="183391" y="191068"/>
            <a:ext cx="7165691" cy="646331"/>
          </a:xfrm>
          <a:prstGeom prst="rect">
            <a:avLst/>
          </a:prstGeom>
          <a:noFill/>
        </p:spPr>
        <p:txBody>
          <a:bodyPr wrap="square" rtlCol="0">
            <a:spAutoFit/>
          </a:bodyPr>
          <a:lstStyle/>
          <a:p>
            <a:r>
              <a:rPr lang="en-GB" sz="3600" dirty="0" smtClean="0"/>
              <a:t>How did </a:t>
            </a:r>
            <a:r>
              <a:rPr lang="en-GB" sz="3600" dirty="0" smtClean="0">
                <a:solidFill>
                  <a:srgbClr val="FF0000"/>
                </a:solidFill>
              </a:rPr>
              <a:t>Galen</a:t>
            </a:r>
            <a:r>
              <a:rPr lang="en-GB" sz="3600" dirty="0" smtClean="0"/>
              <a:t> build on these ideas?</a:t>
            </a:r>
            <a:endParaRPr lang="en-GB" sz="3600" dirty="0"/>
          </a:p>
        </p:txBody>
      </p:sp>
      <p:pic>
        <p:nvPicPr>
          <p:cNvPr id="4" name="Picture 3"/>
          <p:cNvPicPr>
            <a:picLocks noChangeAspect="1"/>
          </p:cNvPicPr>
          <p:nvPr/>
        </p:nvPicPr>
        <p:blipFill>
          <a:blip r:embed="rId2"/>
          <a:stretch>
            <a:fillRect/>
          </a:stretch>
        </p:blipFill>
        <p:spPr>
          <a:xfrm>
            <a:off x="7636508" y="348564"/>
            <a:ext cx="4391719" cy="6407624"/>
          </a:xfrm>
          <a:prstGeom prst="rect">
            <a:avLst/>
          </a:prstGeom>
        </p:spPr>
      </p:pic>
    </p:spTree>
    <p:extLst>
      <p:ext uri="{BB962C8B-B14F-4D97-AF65-F5344CB8AC3E}">
        <p14:creationId xmlns:p14="http://schemas.microsoft.com/office/powerpoint/2010/main" val="414526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330200" y="3098800"/>
            <a:ext cx="113792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6600" y="2832100"/>
            <a:ext cx="0" cy="6731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683000"/>
            <a:ext cx="1028700" cy="646331"/>
          </a:xfrm>
          <a:prstGeom prst="rect">
            <a:avLst/>
          </a:prstGeom>
          <a:noFill/>
        </p:spPr>
        <p:txBody>
          <a:bodyPr wrap="square" rtlCol="0">
            <a:spAutoFit/>
          </a:bodyPr>
          <a:lstStyle/>
          <a:p>
            <a:r>
              <a:rPr lang="en-GB" dirty="0" smtClean="0"/>
              <a:t>460BC – 370BC</a:t>
            </a:r>
            <a:endParaRPr lang="en-GB" dirty="0"/>
          </a:p>
        </p:txBody>
      </p:sp>
      <p:sp>
        <p:nvSpPr>
          <p:cNvPr id="8" name="AutoShape 2" descr="Hippocrate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315529" y="1492568"/>
            <a:ext cx="842142" cy="1237932"/>
          </a:xfrm>
          <a:prstGeom prst="rect">
            <a:avLst/>
          </a:prstGeom>
        </p:spPr>
      </p:pic>
      <p:cxnSp>
        <p:nvCxnSpPr>
          <p:cNvPr id="10" name="Straight Connector 9"/>
          <p:cNvCxnSpPr/>
          <p:nvPr/>
        </p:nvCxnSpPr>
        <p:spPr>
          <a:xfrm>
            <a:off x="2436227" y="2713871"/>
            <a:ext cx="0" cy="6731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88546" y="3613051"/>
            <a:ext cx="1028700" cy="646331"/>
          </a:xfrm>
          <a:prstGeom prst="rect">
            <a:avLst/>
          </a:prstGeom>
          <a:noFill/>
        </p:spPr>
        <p:txBody>
          <a:bodyPr wrap="square" rtlCol="0">
            <a:spAutoFit/>
          </a:bodyPr>
          <a:lstStyle/>
          <a:p>
            <a:r>
              <a:rPr lang="en-GB" dirty="0" smtClean="0"/>
              <a:t>129AD – 210AD</a:t>
            </a:r>
            <a:endParaRPr lang="en-GB" dirty="0"/>
          </a:p>
        </p:txBody>
      </p:sp>
      <p:pic>
        <p:nvPicPr>
          <p:cNvPr id="12" name="Picture 11"/>
          <p:cNvPicPr>
            <a:picLocks noChangeAspect="1"/>
          </p:cNvPicPr>
          <p:nvPr/>
        </p:nvPicPr>
        <p:blipFill rotWithShape="1">
          <a:blip r:embed="rId3"/>
          <a:srcRect l="13838" t="14743" r="23732" b="34226"/>
          <a:stretch/>
        </p:blipFill>
        <p:spPr>
          <a:xfrm>
            <a:off x="2156827" y="1644432"/>
            <a:ext cx="692139" cy="936089"/>
          </a:xfrm>
          <a:prstGeom prst="rect">
            <a:avLst/>
          </a:prstGeom>
        </p:spPr>
      </p:pic>
      <p:cxnSp>
        <p:nvCxnSpPr>
          <p:cNvPr id="13" name="Straight Connector 12"/>
          <p:cNvCxnSpPr/>
          <p:nvPr/>
        </p:nvCxnSpPr>
        <p:spPr>
          <a:xfrm>
            <a:off x="4034242" y="2730500"/>
            <a:ext cx="0" cy="6731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19892" y="3642360"/>
            <a:ext cx="1028700" cy="369332"/>
          </a:xfrm>
          <a:prstGeom prst="rect">
            <a:avLst/>
          </a:prstGeom>
          <a:noFill/>
        </p:spPr>
        <p:txBody>
          <a:bodyPr wrap="square" rtlCol="0">
            <a:spAutoFit/>
          </a:bodyPr>
          <a:lstStyle/>
          <a:p>
            <a:r>
              <a:rPr lang="en-GB" dirty="0" smtClean="0"/>
              <a:t>400AD</a:t>
            </a:r>
          </a:p>
        </p:txBody>
      </p:sp>
      <p:cxnSp>
        <p:nvCxnSpPr>
          <p:cNvPr id="15" name="Straight Connector 14"/>
          <p:cNvCxnSpPr/>
          <p:nvPr/>
        </p:nvCxnSpPr>
        <p:spPr>
          <a:xfrm>
            <a:off x="11442700" y="2804279"/>
            <a:ext cx="0" cy="6731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163300" y="3655179"/>
            <a:ext cx="1028700" cy="369332"/>
          </a:xfrm>
          <a:prstGeom prst="rect">
            <a:avLst/>
          </a:prstGeom>
          <a:noFill/>
        </p:spPr>
        <p:txBody>
          <a:bodyPr wrap="square" rtlCol="0">
            <a:spAutoFit/>
          </a:bodyPr>
          <a:lstStyle/>
          <a:p>
            <a:r>
              <a:rPr lang="en-GB" dirty="0" smtClean="0"/>
              <a:t>1400AD</a:t>
            </a:r>
          </a:p>
        </p:txBody>
      </p:sp>
      <p:sp>
        <p:nvSpPr>
          <p:cNvPr id="17" name="TextBox 16"/>
          <p:cNvSpPr txBox="1"/>
          <p:nvPr/>
        </p:nvSpPr>
        <p:spPr>
          <a:xfrm>
            <a:off x="923925" y="5365209"/>
            <a:ext cx="10191750" cy="1200329"/>
          </a:xfrm>
          <a:prstGeom prst="rect">
            <a:avLst/>
          </a:prstGeom>
          <a:noFill/>
        </p:spPr>
        <p:txBody>
          <a:bodyPr wrap="square" rtlCol="0">
            <a:spAutoFit/>
          </a:bodyPr>
          <a:lstStyle/>
          <a:p>
            <a:r>
              <a:rPr lang="en-GB" sz="2400" dirty="0" smtClean="0"/>
              <a:t>Hippocrates’s ideas were still being used 1,800 years later. In fact they were already 800 years old by the time the Middle Ages began.</a:t>
            </a:r>
          </a:p>
          <a:p>
            <a:r>
              <a:rPr lang="en-GB" sz="2400" i="1" dirty="0" smtClean="0">
                <a:solidFill>
                  <a:srgbClr val="FF0000"/>
                </a:solidFill>
              </a:rPr>
              <a:t>(That would be like you being treated with the same methods as the year 210AD)</a:t>
            </a:r>
            <a:endParaRPr lang="en-GB" sz="2400" i="1" dirty="0">
              <a:solidFill>
                <a:srgbClr val="FF0000"/>
              </a:solidFill>
            </a:endParaRPr>
          </a:p>
        </p:txBody>
      </p:sp>
      <p:sp>
        <p:nvSpPr>
          <p:cNvPr id="19" name="Rectangle 18"/>
          <p:cNvSpPr/>
          <p:nvPr/>
        </p:nvSpPr>
        <p:spPr>
          <a:xfrm rot="16200000">
            <a:off x="2776067" y="1141850"/>
            <a:ext cx="2513445" cy="369332"/>
          </a:xfrm>
          <a:prstGeom prst="rect">
            <a:avLst/>
          </a:prstGeom>
        </p:spPr>
        <p:txBody>
          <a:bodyPr wrap="none">
            <a:spAutoFit/>
          </a:bodyPr>
          <a:lstStyle/>
          <a:p>
            <a:r>
              <a:rPr lang="en-GB" b="1" dirty="0"/>
              <a:t>Start of Medieval period</a:t>
            </a:r>
          </a:p>
        </p:txBody>
      </p:sp>
      <p:sp>
        <p:nvSpPr>
          <p:cNvPr id="20" name="Rectangle 19"/>
          <p:cNvSpPr/>
          <p:nvPr/>
        </p:nvSpPr>
        <p:spPr>
          <a:xfrm rot="16200000">
            <a:off x="10244968" y="1375923"/>
            <a:ext cx="2395464" cy="369332"/>
          </a:xfrm>
          <a:prstGeom prst="rect">
            <a:avLst/>
          </a:prstGeom>
        </p:spPr>
        <p:txBody>
          <a:bodyPr wrap="none">
            <a:spAutoFit/>
          </a:bodyPr>
          <a:lstStyle/>
          <a:p>
            <a:r>
              <a:rPr lang="en-GB" b="1" dirty="0" smtClean="0"/>
              <a:t>End of medieval period</a:t>
            </a:r>
            <a:endParaRPr lang="en-GB" b="1" dirty="0"/>
          </a:p>
        </p:txBody>
      </p:sp>
    </p:spTree>
    <p:extLst>
      <p:ext uri="{BB962C8B-B14F-4D97-AF65-F5344CB8AC3E}">
        <p14:creationId xmlns:p14="http://schemas.microsoft.com/office/powerpoint/2010/main" val="61103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83788"/>
            <a:ext cx="5956300" cy="5324535"/>
          </a:xfrm>
          <a:prstGeom prst="rect">
            <a:avLst/>
          </a:prstGeom>
          <a:solidFill>
            <a:srgbClr val="92D050"/>
          </a:solidFill>
        </p:spPr>
        <p:txBody>
          <a:bodyPr wrap="square" rtlCol="0">
            <a:spAutoFit/>
          </a:bodyPr>
          <a:lstStyle/>
          <a:p>
            <a:pPr marL="342900" indent="-342900">
              <a:buFont typeface="Arial" panose="020B0604020202020204" pitchFamily="34" charset="0"/>
              <a:buChar char="•"/>
            </a:pPr>
            <a:r>
              <a:rPr lang="en-GB" sz="2000" dirty="0" smtClean="0"/>
              <a:t>Books were produced by Christian monasteries and all libraries were controlled by the Church. Medical training was also run by the church so they controlled all circulation of medical ideas.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Church made dissections mostly illegal during this period (the body had to be buried whole to enter heaven).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Vivisections were allowed on criminals however the physician had to sit far away and read the works of Galen whilst a lesser trained Barber Surgeon performed the examination.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This meant Galen’s ideas were maintained – anything that went against it was explained as being because they were a criminal and imperfect.</a:t>
            </a:r>
          </a:p>
        </p:txBody>
      </p:sp>
      <p:pic>
        <p:nvPicPr>
          <p:cNvPr id="3" name="Picture 2"/>
          <p:cNvPicPr>
            <a:picLocks noChangeAspect="1"/>
          </p:cNvPicPr>
          <p:nvPr/>
        </p:nvPicPr>
        <p:blipFill>
          <a:blip r:embed="rId2"/>
          <a:stretch>
            <a:fillRect/>
          </a:stretch>
        </p:blipFill>
        <p:spPr>
          <a:xfrm>
            <a:off x="6450012" y="93206"/>
            <a:ext cx="5286375" cy="3752850"/>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49205" y="3879331"/>
            <a:ext cx="5487988" cy="2978669"/>
          </a:xfrm>
          <a:prstGeom prst="rect">
            <a:avLst/>
          </a:prstGeom>
        </p:spPr>
      </p:pic>
      <p:sp>
        <p:nvSpPr>
          <p:cNvPr id="5" name="TextBox 4"/>
          <p:cNvSpPr txBox="1"/>
          <p:nvPr/>
        </p:nvSpPr>
        <p:spPr>
          <a:xfrm>
            <a:off x="228600" y="258306"/>
            <a:ext cx="5956300" cy="707886"/>
          </a:xfrm>
          <a:prstGeom prst="rect">
            <a:avLst/>
          </a:prstGeom>
          <a:noFill/>
        </p:spPr>
        <p:txBody>
          <a:bodyPr wrap="square" rtlCol="0">
            <a:spAutoFit/>
          </a:bodyPr>
          <a:lstStyle/>
          <a:p>
            <a:r>
              <a:rPr lang="en-GB" sz="4000" dirty="0" smtClean="0"/>
              <a:t>The Role of the Church</a:t>
            </a:r>
            <a:endParaRPr lang="en-GB" sz="4000" dirty="0"/>
          </a:p>
        </p:txBody>
      </p:sp>
    </p:spTree>
    <p:extLst>
      <p:ext uri="{BB962C8B-B14F-4D97-AF65-F5344CB8AC3E}">
        <p14:creationId xmlns:p14="http://schemas.microsoft.com/office/powerpoint/2010/main" val="549984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97992"/>
            <a:ext cx="5477189" cy="4708981"/>
          </a:xfrm>
          <a:prstGeom prst="rect">
            <a:avLst/>
          </a:prstGeom>
          <a:solidFill>
            <a:srgbClr val="92D050"/>
          </a:solidFill>
        </p:spPr>
        <p:txBody>
          <a:bodyPr wrap="square" rtlCol="0">
            <a:spAutoFit/>
          </a:bodyPr>
          <a:lstStyle/>
          <a:p>
            <a:pPr marL="342900" indent="-342900">
              <a:buFont typeface="Arial" panose="020B0604020202020204" pitchFamily="34" charset="0"/>
              <a:buChar char="•"/>
            </a:pPr>
            <a:r>
              <a:rPr lang="en-GB" sz="2000" dirty="0" smtClean="0"/>
              <a:t>There was a general lack of scientific understanding, so new knowledge was very limited.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huge amount of conflict in the world at this time disrupted communication and learning (e.g.  Scottish Wars of Independence, the Crusades, the Hundred Years War </a:t>
            </a:r>
            <a:r>
              <a:rPr lang="en-GB" sz="2000" dirty="0" err="1" smtClean="0"/>
              <a:t>etc</a:t>
            </a:r>
            <a:r>
              <a:rPr lang="en-GB" sz="2000" dirty="0" smtClean="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Rather than explore new ideas, physicians and students generally tended to make new discoveries fit within old theories</a:t>
            </a:r>
            <a:r>
              <a:rPr lang="en-GB" sz="2000" dirty="0"/>
              <a:t> </a:t>
            </a:r>
            <a:r>
              <a:rPr lang="en-GB" sz="2000" dirty="0" smtClean="0"/>
              <a:t>(this explains why Guy </a:t>
            </a:r>
            <a:r>
              <a:rPr lang="en-GB" sz="2000" dirty="0"/>
              <a:t>de </a:t>
            </a:r>
            <a:r>
              <a:rPr lang="en-GB" sz="2000" dirty="0" err="1"/>
              <a:t>Chaulliac</a:t>
            </a:r>
            <a:r>
              <a:rPr lang="en-GB" sz="2000" dirty="0"/>
              <a:t> </a:t>
            </a:r>
            <a:r>
              <a:rPr lang="en-GB" sz="2000" dirty="0" smtClean="0"/>
              <a:t>, although performing a high amount of dissections still continued to use Galen’s ideas)</a:t>
            </a:r>
          </a:p>
        </p:txBody>
      </p:sp>
      <p:sp>
        <p:nvSpPr>
          <p:cNvPr id="4" name="TextBox 3"/>
          <p:cNvSpPr txBox="1"/>
          <p:nvPr/>
        </p:nvSpPr>
        <p:spPr>
          <a:xfrm>
            <a:off x="228600" y="258306"/>
            <a:ext cx="7835900" cy="707886"/>
          </a:xfrm>
          <a:prstGeom prst="rect">
            <a:avLst/>
          </a:prstGeom>
          <a:noFill/>
        </p:spPr>
        <p:txBody>
          <a:bodyPr wrap="square" rtlCol="0">
            <a:spAutoFit/>
          </a:bodyPr>
          <a:lstStyle/>
          <a:p>
            <a:r>
              <a:rPr lang="en-GB" sz="4000" dirty="0" smtClean="0"/>
              <a:t>There was also lack of knowledge!</a:t>
            </a:r>
            <a:endParaRPr lang="en-GB" sz="4000" dirty="0"/>
          </a:p>
        </p:txBody>
      </p:sp>
      <p:pic>
        <p:nvPicPr>
          <p:cNvPr id="5" name="Picture 4"/>
          <p:cNvPicPr>
            <a:picLocks noChangeAspect="1"/>
          </p:cNvPicPr>
          <p:nvPr/>
        </p:nvPicPr>
        <p:blipFill>
          <a:blip r:embed="rId2"/>
          <a:stretch>
            <a:fillRect/>
          </a:stretch>
        </p:blipFill>
        <p:spPr>
          <a:xfrm>
            <a:off x="5930900" y="3314700"/>
            <a:ext cx="6096000" cy="34290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0900" y="966192"/>
            <a:ext cx="3505020" cy="221355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2131" y="1100625"/>
            <a:ext cx="2454769" cy="1944687"/>
          </a:xfrm>
          <a:prstGeom prst="rect">
            <a:avLst/>
          </a:prstGeom>
        </p:spPr>
      </p:pic>
    </p:spTree>
    <p:extLst>
      <p:ext uri="{BB962C8B-B14F-4D97-AF65-F5344CB8AC3E}">
        <p14:creationId xmlns:p14="http://schemas.microsoft.com/office/powerpoint/2010/main" val="1276069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3209" y="327207"/>
            <a:ext cx="6946900" cy="646331"/>
          </a:xfrm>
          <a:prstGeom prst="rect">
            <a:avLst/>
          </a:prstGeom>
          <a:noFill/>
        </p:spPr>
        <p:txBody>
          <a:bodyPr wrap="square" rtlCol="0">
            <a:spAutoFit/>
          </a:bodyPr>
          <a:lstStyle/>
          <a:p>
            <a:r>
              <a:rPr lang="en-GB" sz="3600" dirty="0" smtClean="0"/>
              <a:t>Learning Task: </a:t>
            </a:r>
            <a:r>
              <a:rPr lang="en-GB" sz="3600" dirty="0" smtClean="0">
                <a:solidFill>
                  <a:srgbClr val="FF0000"/>
                </a:solidFill>
              </a:rPr>
              <a:t>Two</a:t>
            </a:r>
            <a:endParaRPr lang="en-GB" sz="3600" dirty="0">
              <a:solidFill>
                <a:srgbClr val="FF0000"/>
              </a:solidFill>
            </a:endParaRPr>
          </a:p>
        </p:txBody>
      </p:sp>
      <p:pic>
        <p:nvPicPr>
          <p:cNvPr id="13" name="Picture 2" descr="Muscle arms Muscle arms Clip art - strong arm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9423" l="0" r="100000"/>
                    </a14:imgEffect>
                  </a14:imgLayer>
                </a14:imgProps>
              </a:ext>
              <a:ext uri="{28A0092B-C50C-407E-A947-70E740481C1C}">
                <a14:useLocalDpi xmlns:a14="http://schemas.microsoft.com/office/drawing/2010/main" val="0"/>
              </a:ext>
            </a:extLst>
          </a:blip>
          <a:srcRect l="1209"/>
          <a:stretch/>
        </p:blipFill>
        <p:spPr bwMode="auto">
          <a:xfrm flipH="1">
            <a:off x="6260285" y="3967793"/>
            <a:ext cx="1495966" cy="18256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uscle arms Muscle arms Clip art - strong arm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23" l="0" r="100000"/>
                    </a14:imgEffect>
                  </a14:imgLayer>
                </a14:imgProps>
              </a:ext>
              <a:ext uri="{28A0092B-C50C-407E-A947-70E740481C1C}">
                <a14:useLocalDpi xmlns:a14="http://schemas.microsoft.com/office/drawing/2010/main" val="0"/>
              </a:ext>
            </a:extLst>
          </a:blip>
          <a:srcRect/>
          <a:stretch>
            <a:fillRect/>
          </a:stretch>
        </p:blipFill>
        <p:spPr bwMode="auto">
          <a:xfrm>
            <a:off x="9109640" y="3967793"/>
            <a:ext cx="1579931" cy="1825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3209" y="1114036"/>
            <a:ext cx="5376839" cy="5262979"/>
          </a:xfrm>
          <a:prstGeom prst="rect">
            <a:avLst/>
          </a:prstGeom>
          <a:solidFill>
            <a:schemeClr val="accent3">
              <a:lumMod val="20000"/>
              <a:lumOff val="80000"/>
            </a:schemeClr>
          </a:solidFill>
        </p:spPr>
        <p:txBody>
          <a:bodyPr wrap="square" rtlCol="0">
            <a:spAutoFit/>
          </a:bodyPr>
          <a:lstStyle/>
          <a:p>
            <a:pPr marL="457200" indent="-457200">
              <a:buFont typeface="+mj-lt"/>
              <a:buAutoNum type="arabicPeriod"/>
            </a:pPr>
            <a:r>
              <a:rPr lang="en-GB" sz="2800" dirty="0" smtClean="0"/>
              <a:t>Draw these small emoji's below.</a:t>
            </a:r>
          </a:p>
          <a:p>
            <a:pPr marL="457200" indent="-457200">
              <a:buFont typeface="+mj-lt"/>
              <a:buAutoNum type="arabicPeriod"/>
            </a:pPr>
            <a:endParaRPr lang="en-GB" sz="2800" dirty="0"/>
          </a:p>
          <a:p>
            <a:pPr marL="457200" indent="-457200">
              <a:buFont typeface="+mj-lt"/>
              <a:buAutoNum type="arabicPeriod"/>
            </a:pPr>
            <a:r>
              <a:rPr lang="en-GB" sz="2800" dirty="0" smtClean="0"/>
              <a:t>For each, identify what they mean.</a:t>
            </a:r>
          </a:p>
          <a:p>
            <a:pPr marL="457200" indent="-457200">
              <a:buFont typeface="+mj-lt"/>
              <a:buAutoNum type="arabicPeriod"/>
            </a:pPr>
            <a:endParaRPr lang="en-GB" sz="2800" dirty="0" smtClean="0"/>
          </a:p>
          <a:p>
            <a:r>
              <a:rPr lang="en-GB" sz="2800" dirty="0" smtClean="0"/>
              <a:t>With this, answer the following exam question:</a:t>
            </a:r>
          </a:p>
          <a:p>
            <a:endParaRPr lang="en-GB" sz="2800" dirty="0"/>
          </a:p>
          <a:p>
            <a:r>
              <a:rPr lang="en-GB" sz="2800" dirty="0" smtClean="0"/>
              <a:t>“Explain why the classic texts were still used in medicine between 1250 and 1500.”				[12 marks]</a:t>
            </a:r>
          </a:p>
        </p:txBody>
      </p:sp>
      <p:pic>
        <p:nvPicPr>
          <p:cNvPr id="10" name="Picture 9"/>
          <p:cNvPicPr>
            <a:picLocks noChangeAspect="1"/>
          </p:cNvPicPr>
          <p:nvPr/>
        </p:nvPicPr>
        <p:blipFill>
          <a:blip r:embed="rId4"/>
          <a:stretch>
            <a:fillRect/>
          </a:stretch>
        </p:blipFill>
        <p:spPr>
          <a:xfrm>
            <a:off x="6042461" y="327207"/>
            <a:ext cx="3354988" cy="3354988"/>
          </a:xfrm>
          <a:prstGeom prst="rect">
            <a:avLst/>
          </a:prstGeom>
        </p:spPr>
      </p:pic>
      <p:pic>
        <p:nvPicPr>
          <p:cNvPr id="11" name="Picture 10"/>
          <p:cNvPicPr>
            <a:picLocks noChangeAspect="1"/>
          </p:cNvPicPr>
          <p:nvPr/>
        </p:nvPicPr>
        <p:blipFill>
          <a:blip r:embed="rId5"/>
          <a:stretch>
            <a:fillRect/>
          </a:stretch>
        </p:blipFill>
        <p:spPr>
          <a:xfrm>
            <a:off x="9599863" y="90669"/>
            <a:ext cx="2389630" cy="3799243"/>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7001017" y="4272245"/>
            <a:ext cx="2857500" cy="2162175"/>
          </a:xfrm>
          <a:prstGeom prst="rect">
            <a:avLst/>
          </a:prstGeom>
        </p:spPr>
      </p:pic>
    </p:spTree>
    <p:extLst>
      <p:ext uri="{BB962C8B-B14F-4D97-AF65-F5344CB8AC3E}">
        <p14:creationId xmlns:p14="http://schemas.microsoft.com/office/powerpoint/2010/main" val="645230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92287" y="1118014"/>
            <a:ext cx="3836123" cy="3836123"/>
          </a:xfrm>
          <a:prstGeom prst="rect">
            <a:avLst/>
          </a:prstGeom>
        </p:spPr>
      </p:pic>
      <p:sp>
        <p:nvSpPr>
          <p:cNvPr id="2" name="TextBox 1"/>
          <p:cNvSpPr txBox="1"/>
          <p:nvPr/>
        </p:nvSpPr>
        <p:spPr>
          <a:xfrm>
            <a:off x="4107975" y="257102"/>
            <a:ext cx="7929349" cy="6124754"/>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omic Sans MS" panose="030F0702030302020204" pitchFamily="66" charset="0"/>
              </a:rPr>
              <a:t>Dissections were banned because the Church taught the body had to be buried while to enter heaven.  </a:t>
            </a:r>
            <a:r>
              <a:rPr lang="en-GB" sz="2800" dirty="0" smtClean="0">
                <a:solidFill>
                  <a:srgbClr val="FF0000"/>
                </a:solidFill>
                <a:latin typeface="Comic Sans MS" panose="030F0702030302020204" pitchFamily="66" charset="0"/>
              </a:rPr>
              <a:t>This meant surgeons could not test to see if Galen’s ideas were true or not. </a:t>
            </a:r>
          </a:p>
          <a:p>
            <a:pPr marL="457200" indent="-457200">
              <a:buFont typeface="Arial" panose="020B0604020202020204" pitchFamily="34" charset="0"/>
              <a:buChar char="•"/>
            </a:pPr>
            <a:endParaRPr lang="en-GB" sz="2800" dirty="0">
              <a:latin typeface="Comic Sans MS" panose="030F0702030302020204" pitchFamily="66" charset="0"/>
            </a:endParaRPr>
          </a:p>
          <a:p>
            <a:pPr marL="457200" indent="-457200">
              <a:buFont typeface="Arial" panose="020B0604020202020204" pitchFamily="34" charset="0"/>
              <a:buChar char="•"/>
            </a:pPr>
            <a:r>
              <a:rPr lang="en-GB" sz="2800" dirty="0" smtClean="0">
                <a:latin typeface="Comic Sans MS" panose="030F0702030302020204" pitchFamily="66" charset="0"/>
              </a:rPr>
              <a:t>Sometimes dissections were carried out on known criminals (known as vivisection). However, the physician would stand far away and would read from Galen’s book whilst barber surgeons cut the body.  </a:t>
            </a:r>
            <a:r>
              <a:rPr lang="en-GB" sz="2800" dirty="0" smtClean="0">
                <a:solidFill>
                  <a:srgbClr val="FF0000"/>
                </a:solidFill>
                <a:latin typeface="Comic Sans MS" panose="030F0702030302020204" pitchFamily="66" charset="0"/>
              </a:rPr>
              <a:t>This meant anything in the body that disagreed with Galen was explained by saying the criminals were imperfect. </a:t>
            </a:r>
          </a:p>
        </p:txBody>
      </p:sp>
    </p:spTree>
    <p:extLst>
      <p:ext uri="{BB962C8B-B14F-4D97-AF65-F5344CB8AC3E}">
        <p14:creationId xmlns:p14="http://schemas.microsoft.com/office/powerpoint/2010/main" val="19290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7975" y="257102"/>
            <a:ext cx="7929349" cy="6124754"/>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omic Sans MS" panose="030F0702030302020204" pitchFamily="66" charset="0"/>
              </a:rPr>
              <a:t>The Church supported Galen’s ideas because they said that the body was designed by God and that the soul existed. </a:t>
            </a:r>
            <a:r>
              <a:rPr lang="en-GB" sz="2800" dirty="0" smtClean="0">
                <a:solidFill>
                  <a:srgbClr val="FF0000"/>
                </a:solidFill>
                <a:latin typeface="Comic Sans MS" panose="030F0702030302020204" pitchFamily="66" charset="0"/>
              </a:rPr>
              <a:t>This meant no one would challenge Galen’s ideas, as it may anger the Church and God.</a:t>
            </a:r>
          </a:p>
          <a:p>
            <a:pPr marL="457200" indent="-457200">
              <a:buFont typeface="Arial" panose="020B0604020202020204" pitchFamily="34" charset="0"/>
              <a:buChar char="•"/>
            </a:pPr>
            <a:endParaRPr lang="en-GB" sz="2800" dirty="0">
              <a:solidFill>
                <a:srgbClr val="FF0000"/>
              </a:solidFill>
              <a:latin typeface="Comic Sans MS" panose="030F0702030302020204" pitchFamily="66" charset="0"/>
            </a:endParaRPr>
          </a:p>
          <a:p>
            <a:pPr marL="457200" indent="-457200">
              <a:buFont typeface="Arial" panose="020B0604020202020204" pitchFamily="34" charset="0"/>
              <a:buChar char="•"/>
            </a:pPr>
            <a:r>
              <a:rPr lang="en-GB" sz="2800" dirty="0" smtClean="0">
                <a:latin typeface="Comic Sans MS" panose="030F0702030302020204" pitchFamily="66" charset="0"/>
              </a:rPr>
              <a:t>The Church controlled all libraries, and all books were written by the Church. </a:t>
            </a:r>
            <a:r>
              <a:rPr lang="en-GB" sz="2800" dirty="0" smtClean="0">
                <a:solidFill>
                  <a:srgbClr val="FF0000"/>
                </a:solidFill>
                <a:latin typeface="Comic Sans MS" panose="030F0702030302020204" pitchFamily="66" charset="0"/>
              </a:rPr>
              <a:t>This meant only Galen’s ideas were printed, so no one could access new ideas.</a:t>
            </a:r>
          </a:p>
          <a:p>
            <a:pPr marL="457200" indent="-457200">
              <a:buFont typeface="Arial" panose="020B0604020202020204" pitchFamily="34" charset="0"/>
              <a:buChar char="•"/>
            </a:pPr>
            <a:endParaRPr lang="en-GB" sz="2800" dirty="0">
              <a:solidFill>
                <a:srgbClr val="FF0000"/>
              </a:solidFill>
              <a:latin typeface="Comic Sans MS" panose="030F0702030302020204" pitchFamily="66" charset="0"/>
            </a:endParaRPr>
          </a:p>
          <a:p>
            <a:pPr marL="457200" indent="-457200">
              <a:buFont typeface="Arial" panose="020B0604020202020204" pitchFamily="34" charset="0"/>
              <a:buChar char="•"/>
            </a:pPr>
            <a:r>
              <a:rPr lang="en-GB" sz="2800" dirty="0" smtClean="0">
                <a:latin typeface="Comic Sans MS" panose="030F0702030302020204" pitchFamily="66" charset="0"/>
              </a:rPr>
              <a:t>The Church controlled all university training</a:t>
            </a:r>
            <a:r>
              <a:rPr lang="en-GB" sz="2800" dirty="0" smtClean="0">
                <a:solidFill>
                  <a:srgbClr val="FF0000"/>
                </a:solidFill>
                <a:latin typeface="Comic Sans MS" panose="030F0702030302020204" pitchFamily="66" charset="0"/>
              </a:rPr>
              <a:t>, so everyone was being taught Galen’s ideas.</a:t>
            </a:r>
          </a:p>
        </p:txBody>
      </p:sp>
      <p:pic>
        <p:nvPicPr>
          <p:cNvPr id="4" name="Picture 3"/>
          <p:cNvPicPr>
            <a:picLocks noChangeAspect="1"/>
          </p:cNvPicPr>
          <p:nvPr/>
        </p:nvPicPr>
        <p:blipFill>
          <a:blip r:embed="rId2"/>
          <a:stretch>
            <a:fillRect/>
          </a:stretch>
        </p:blipFill>
        <p:spPr>
          <a:xfrm>
            <a:off x="305737" y="394556"/>
            <a:ext cx="3679408" cy="5849845"/>
          </a:xfrm>
          <a:prstGeom prst="rect">
            <a:avLst/>
          </a:prstGeom>
        </p:spPr>
      </p:pic>
    </p:spTree>
    <p:extLst>
      <p:ext uri="{BB962C8B-B14F-4D97-AF65-F5344CB8AC3E}">
        <p14:creationId xmlns:p14="http://schemas.microsoft.com/office/powerpoint/2010/main" val="3427439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8603" y="1840242"/>
            <a:ext cx="7055891"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latin typeface="Comic Sans MS" panose="030F0702030302020204" pitchFamily="66" charset="0"/>
              </a:rPr>
              <a:t>People would only go to doctors who had read widely, </a:t>
            </a:r>
            <a:r>
              <a:rPr lang="en-GB" sz="2800" dirty="0" smtClean="0">
                <a:solidFill>
                  <a:srgbClr val="FF0000"/>
                </a:solidFill>
                <a:latin typeface="Comic Sans MS" panose="030F0702030302020204" pitchFamily="66" charset="0"/>
              </a:rPr>
              <a:t>which meant people were only being treated by Galen’s ideas. </a:t>
            </a:r>
          </a:p>
          <a:p>
            <a:pPr marL="457200" indent="-457200">
              <a:buFont typeface="Arial" panose="020B0604020202020204" pitchFamily="34" charset="0"/>
              <a:buChar char="•"/>
            </a:pPr>
            <a:endParaRPr lang="en-GB" sz="2800" dirty="0">
              <a:solidFill>
                <a:srgbClr val="FF0000"/>
              </a:solidFill>
              <a:latin typeface="Comic Sans MS" panose="030F0702030302020204" pitchFamily="66" charset="0"/>
            </a:endParaRPr>
          </a:p>
          <a:p>
            <a:pPr marL="457200" indent="-457200">
              <a:buFont typeface="Arial" panose="020B0604020202020204" pitchFamily="34" charset="0"/>
              <a:buChar char="•"/>
            </a:pPr>
            <a:r>
              <a:rPr lang="en-GB" sz="2800" dirty="0" smtClean="0">
                <a:solidFill>
                  <a:srgbClr val="FF0000"/>
                </a:solidFill>
                <a:latin typeface="Comic Sans MS" panose="030F0702030302020204" pitchFamily="66" charset="0"/>
              </a:rPr>
              <a:t>Because the Church supported these ideas, people only read Galen’s work. </a:t>
            </a:r>
          </a:p>
        </p:txBody>
      </p:sp>
      <p:pic>
        <p:nvPicPr>
          <p:cNvPr id="5" name="Picture 2" descr="Muscle arms Muscle arms Clip art - strong arm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9423" l="0" r="100000"/>
                    </a14:imgEffect>
                  </a14:imgLayer>
                </a14:imgProps>
              </a:ext>
              <a:ext uri="{28A0092B-C50C-407E-A947-70E740481C1C}">
                <a14:useLocalDpi xmlns:a14="http://schemas.microsoft.com/office/drawing/2010/main" val="0"/>
              </a:ext>
            </a:extLst>
          </a:blip>
          <a:srcRect l="1209"/>
          <a:stretch/>
        </p:blipFill>
        <p:spPr bwMode="auto">
          <a:xfrm flipH="1">
            <a:off x="282566" y="2589369"/>
            <a:ext cx="1495966" cy="18256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uscle arms Muscle arms Clip art - strong arm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23" l="0" r="100000"/>
                    </a14:imgEffect>
                  </a14:imgLayer>
                </a14:imgProps>
              </a:ext>
              <a:ext uri="{28A0092B-C50C-407E-A947-70E740481C1C}">
                <a14:useLocalDpi xmlns:a14="http://schemas.microsoft.com/office/drawing/2010/main" val="0"/>
              </a:ext>
            </a:extLst>
          </a:blip>
          <a:srcRect/>
          <a:stretch>
            <a:fillRect/>
          </a:stretch>
        </p:blipFill>
        <p:spPr bwMode="auto">
          <a:xfrm>
            <a:off x="3131921" y="2589369"/>
            <a:ext cx="1579931" cy="18256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1023298" y="2893821"/>
            <a:ext cx="2857500" cy="2162175"/>
          </a:xfrm>
          <a:prstGeom prst="rect">
            <a:avLst/>
          </a:prstGeom>
        </p:spPr>
      </p:pic>
    </p:spTree>
    <p:extLst>
      <p:ext uri="{BB962C8B-B14F-4D97-AF65-F5344CB8AC3E}">
        <p14:creationId xmlns:p14="http://schemas.microsoft.com/office/powerpoint/2010/main" val="56921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011" y="1528549"/>
            <a:ext cx="5650173" cy="5016758"/>
          </a:xfrm>
          <a:prstGeom prst="rect">
            <a:avLst/>
          </a:prstGeom>
          <a:solidFill>
            <a:srgbClr val="92D050"/>
          </a:solidFill>
        </p:spPr>
        <p:txBody>
          <a:bodyPr wrap="square" rtlCol="0">
            <a:spAutoFit/>
          </a:bodyPr>
          <a:lstStyle/>
          <a:p>
            <a:r>
              <a:rPr lang="en-GB" sz="2000" dirty="0" smtClean="0"/>
              <a:t>In Medieval England, people were very religious – every month they would pay some money to the Church to help care for the sick (a tithe)</a:t>
            </a:r>
          </a:p>
          <a:p>
            <a:endParaRPr lang="en-GB" sz="2000" dirty="0"/>
          </a:p>
          <a:p>
            <a:r>
              <a:rPr lang="en-GB" sz="2000" dirty="0" smtClean="0"/>
              <a:t>Church used religion to answer people’s questions on illness. </a:t>
            </a:r>
          </a:p>
          <a:p>
            <a:endParaRPr lang="en-GB" sz="2000" dirty="0"/>
          </a:p>
          <a:p>
            <a:r>
              <a:rPr lang="en-GB" sz="2000" dirty="0" smtClean="0"/>
              <a:t>It was taught that those who committed a sin could be punished by God through disease (e.g. leprosy)</a:t>
            </a:r>
          </a:p>
          <a:p>
            <a:endParaRPr lang="en-GB" sz="2000" dirty="0"/>
          </a:p>
          <a:p>
            <a:r>
              <a:rPr lang="en-GB" sz="2000" dirty="0" smtClean="0"/>
              <a:t>God could also use disease to test someone’s faith (e.g. Job in the Bible)</a:t>
            </a:r>
          </a:p>
          <a:p>
            <a:endParaRPr lang="en-GB" sz="2000" dirty="0"/>
          </a:p>
          <a:p>
            <a:r>
              <a:rPr lang="en-GB" sz="2000" dirty="0" smtClean="0"/>
              <a:t>If someone recovered, the Church would declare that a miracle had happened – they used it to prove God existed.</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3253" y="286135"/>
            <a:ext cx="5657779" cy="6435388"/>
          </a:xfrm>
          <a:prstGeom prst="rect">
            <a:avLst/>
          </a:prstGeom>
        </p:spPr>
      </p:pic>
      <p:sp>
        <p:nvSpPr>
          <p:cNvPr id="4" name="TextBox 3"/>
          <p:cNvSpPr txBox="1"/>
          <p:nvPr/>
        </p:nvSpPr>
        <p:spPr>
          <a:xfrm>
            <a:off x="245659" y="109182"/>
            <a:ext cx="5636525" cy="1200329"/>
          </a:xfrm>
          <a:prstGeom prst="rect">
            <a:avLst/>
          </a:prstGeom>
          <a:noFill/>
        </p:spPr>
        <p:txBody>
          <a:bodyPr wrap="square" rtlCol="0">
            <a:spAutoFit/>
          </a:bodyPr>
          <a:lstStyle/>
          <a:p>
            <a:r>
              <a:rPr lang="en-GB" sz="3600" dirty="0" smtClean="0"/>
              <a:t>Religious explanations for disease</a:t>
            </a:r>
            <a:endParaRPr lang="en-GB" sz="3600" dirty="0"/>
          </a:p>
        </p:txBody>
      </p:sp>
    </p:spTree>
    <p:extLst>
      <p:ext uri="{BB962C8B-B14F-4D97-AF65-F5344CB8AC3E}">
        <p14:creationId xmlns:p14="http://schemas.microsoft.com/office/powerpoint/2010/main" val="2292065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48" y="0"/>
            <a:ext cx="6250674"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2618" y="-594"/>
            <a:ext cx="6529382" cy="6858594"/>
          </a:xfrm>
          <a:prstGeom prst="rect">
            <a:avLst/>
          </a:prstGeom>
        </p:spPr>
      </p:pic>
    </p:spTree>
    <p:extLst>
      <p:ext uri="{BB962C8B-B14F-4D97-AF65-F5344CB8AC3E}">
        <p14:creationId xmlns:p14="http://schemas.microsoft.com/office/powerpoint/2010/main" val="2544244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92119"/>
          </a:xfrm>
          <a:prstGeom prst="rect">
            <a:avLst/>
          </a:prstGeom>
        </p:spPr>
      </p:pic>
    </p:spTree>
    <p:extLst>
      <p:ext uri="{BB962C8B-B14F-4D97-AF65-F5344CB8AC3E}">
        <p14:creationId xmlns:p14="http://schemas.microsoft.com/office/powerpoint/2010/main" val="23131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83185" y="166147"/>
            <a:ext cx="4761553" cy="6541725"/>
          </a:xfrm>
          <a:prstGeom prst="rect">
            <a:avLst/>
          </a:prstGeom>
        </p:spPr>
      </p:pic>
      <p:sp>
        <p:nvSpPr>
          <p:cNvPr id="4" name="TextBox 3"/>
          <p:cNvSpPr txBox="1"/>
          <p:nvPr/>
        </p:nvSpPr>
        <p:spPr>
          <a:xfrm>
            <a:off x="436728" y="1032301"/>
            <a:ext cx="6045959" cy="5632311"/>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smtClean="0"/>
              <a:t>Leprosy is an example of a disease that the Bible says was punishment from God.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Symptoms include a painful skin disease, followed by paralysis and then death. Fingers and toes often dropped off, hair would fall out and the skin would cover in ulcers.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They were often banished to isolated communities, far away from the public. It was believed their breath was contagious.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smtClean="0"/>
              <a:t>Those who did stay had to wear a cloak and ring a bell to inform people they were close. </a:t>
            </a:r>
            <a:endParaRPr lang="en-GB" sz="2400" dirty="0"/>
          </a:p>
        </p:txBody>
      </p:sp>
      <p:sp>
        <p:nvSpPr>
          <p:cNvPr id="5" name="TextBox 4"/>
          <p:cNvSpPr txBox="1"/>
          <p:nvPr/>
        </p:nvSpPr>
        <p:spPr>
          <a:xfrm>
            <a:off x="436728" y="272955"/>
            <a:ext cx="6441744" cy="646331"/>
          </a:xfrm>
          <a:prstGeom prst="rect">
            <a:avLst/>
          </a:prstGeom>
          <a:noFill/>
        </p:spPr>
        <p:txBody>
          <a:bodyPr wrap="square" rtlCol="0">
            <a:spAutoFit/>
          </a:bodyPr>
          <a:lstStyle/>
          <a:p>
            <a:r>
              <a:rPr lang="en-GB" sz="3600" dirty="0" smtClean="0"/>
              <a:t>Disease case study: </a:t>
            </a:r>
            <a:r>
              <a:rPr lang="en-GB" sz="3600" dirty="0" smtClean="0">
                <a:solidFill>
                  <a:srgbClr val="FF0000"/>
                </a:solidFill>
              </a:rPr>
              <a:t>leprosy</a:t>
            </a:r>
            <a:endParaRPr lang="en-GB" sz="3600" dirty="0">
              <a:solidFill>
                <a:srgbClr val="FF0000"/>
              </a:solidFill>
            </a:endParaRPr>
          </a:p>
        </p:txBody>
      </p:sp>
    </p:spTree>
    <p:extLst>
      <p:ext uri="{BB962C8B-B14F-4D97-AF65-F5344CB8AC3E}">
        <p14:creationId xmlns:p14="http://schemas.microsoft.com/office/powerpoint/2010/main" val="72862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71093417"/>
              </p:ext>
            </p:extLst>
          </p:nvPr>
        </p:nvGraphicFramePr>
        <p:xfrm>
          <a:off x="1497652" y="2727024"/>
          <a:ext cx="8547101" cy="3744385"/>
        </p:xfrm>
        <a:graphic>
          <a:graphicData uri="http://schemas.openxmlformats.org/drawingml/2006/table">
            <a:tbl>
              <a:tblPr firstRow="1" bandRow="1">
                <a:tableStyleId>{D7AC3CCA-C797-4891-BE02-D94E43425B78}</a:tableStyleId>
              </a:tblPr>
              <a:tblGrid>
                <a:gridCol w="941441">
                  <a:extLst>
                    <a:ext uri="{9D8B030D-6E8A-4147-A177-3AD203B41FA5}">
                      <a16:colId xmlns:a16="http://schemas.microsoft.com/office/drawing/2014/main" val="2855350034"/>
                    </a:ext>
                  </a:extLst>
                </a:gridCol>
                <a:gridCol w="3802830">
                  <a:extLst>
                    <a:ext uri="{9D8B030D-6E8A-4147-A177-3AD203B41FA5}">
                      <a16:colId xmlns:a16="http://schemas.microsoft.com/office/drawing/2014/main" val="1931277862"/>
                    </a:ext>
                  </a:extLst>
                </a:gridCol>
                <a:gridCol w="3802830">
                  <a:extLst>
                    <a:ext uri="{9D8B030D-6E8A-4147-A177-3AD203B41FA5}">
                      <a16:colId xmlns:a16="http://schemas.microsoft.com/office/drawing/2014/main" val="2726475562"/>
                    </a:ext>
                  </a:extLst>
                </a:gridCol>
              </a:tblGrid>
              <a:tr h="461434">
                <a:tc>
                  <a:txBody>
                    <a:bodyPr/>
                    <a:lstStyle/>
                    <a:p>
                      <a:endParaRPr lang="en-GB" dirty="0"/>
                    </a:p>
                  </a:txBody>
                  <a:tcPr>
                    <a:solidFill>
                      <a:schemeClr val="bg1"/>
                    </a:solidFill>
                  </a:tcPr>
                </a:tc>
                <a:tc>
                  <a:txBody>
                    <a:bodyPr/>
                    <a:lstStyle/>
                    <a:p>
                      <a:r>
                        <a:rPr lang="en-GB" dirty="0" smtClean="0"/>
                        <a:t>Cause of illness</a:t>
                      </a:r>
                      <a:endParaRPr lang="en-GB" dirty="0"/>
                    </a:p>
                  </a:txBody>
                  <a:tcPr>
                    <a:solidFill>
                      <a:schemeClr val="bg1"/>
                    </a:solidFill>
                  </a:tcPr>
                </a:tc>
                <a:tc>
                  <a:txBody>
                    <a:bodyPr/>
                    <a:lstStyle/>
                    <a:p>
                      <a:r>
                        <a:rPr lang="en-GB" dirty="0" smtClean="0"/>
                        <a:t>Explanation</a:t>
                      </a:r>
                      <a:r>
                        <a:rPr lang="en-GB" baseline="0" dirty="0" smtClean="0"/>
                        <a:t> </a:t>
                      </a:r>
                      <a:endParaRPr lang="en-GB" dirty="0"/>
                    </a:p>
                  </a:txBody>
                  <a:tcPr>
                    <a:solidFill>
                      <a:schemeClr val="bg1"/>
                    </a:solidFill>
                  </a:tcPr>
                </a:tc>
                <a:extLst>
                  <a:ext uri="{0D108BD9-81ED-4DB2-BD59-A6C34878D82A}">
                    <a16:rowId xmlns:a16="http://schemas.microsoft.com/office/drawing/2014/main" val="2151333462"/>
                  </a:ext>
                </a:extLst>
              </a:tr>
              <a:tr h="109431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518541775"/>
                  </a:ext>
                </a:extLst>
              </a:tr>
              <a:tr h="109431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00396287"/>
                  </a:ext>
                </a:extLst>
              </a:tr>
              <a:tr h="1094317">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002499683"/>
                  </a:ext>
                </a:extLst>
              </a:tr>
            </a:tbl>
          </a:graphicData>
        </a:graphic>
      </p:graphicFrame>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ackgroundRemoval t="1250" b="100000" l="0" r="100000"/>
                    </a14:imgEffect>
                  </a14:imgLayer>
                </a14:imgProps>
              </a:ext>
              <a:ext uri="{28A0092B-C50C-407E-A947-70E740481C1C}">
                <a14:useLocalDpi xmlns:a14="http://schemas.microsoft.com/office/drawing/2010/main"/>
              </a:ext>
            </a:extLst>
          </a:blip>
          <a:stretch>
            <a:fillRect/>
          </a:stretch>
        </p:blipFill>
        <p:spPr>
          <a:xfrm>
            <a:off x="1594821" y="3330274"/>
            <a:ext cx="777543" cy="809589"/>
          </a:xfrm>
          <a:prstGeom prst="rect">
            <a:avLst/>
          </a:prstGeom>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backgroundRemoval t="0" b="100000" l="0" r="100000">
                        <a14:foregroundMark x1="16016" y1="23828" x2="16016" y2="23828"/>
                        <a14:foregroundMark x1="31250" y1="74609" x2="31250" y2="74609"/>
                      </a14:backgroundRemoval>
                    </a14:imgEffect>
                  </a14:imgLayer>
                </a14:imgProps>
              </a:ext>
              <a:ext uri="{28A0092B-C50C-407E-A947-70E740481C1C}">
                <a14:useLocalDpi xmlns:a14="http://schemas.microsoft.com/office/drawing/2010/main"/>
              </a:ext>
            </a:extLst>
          </a:blip>
          <a:stretch>
            <a:fillRect/>
          </a:stretch>
        </p:blipFill>
        <p:spPr>
          <a:xfrm>
            <a:off x="1594821" y="5563358"/>
            <a:ext cx="787400" cy="787400"/>
          </a:xfrm>
          <a:prstGeom prst="rect">
            <a:avLst/>
          </a:prstGeom>
        </p:spPr>
      </p:pic>
      <p:pic>
        <p:nvPicPr>
          <p:cNvPr id="7" name="Picture 6"/>
          <p:cNvPicPr>
            <a:picLocks noChangeAspect="1"/>
          </p:cNvPicPr>
          <p:nvPr/>
        </p:nvPicPr>
        <p:blipFill>
          <a:blip r:embed="rId6" cstate="email">
            <a:extLst>
              <a:ext uri="{BEBA8EAE-BF5A-486C-A8C5-ECC9F3942E4B}">
                <a14:imgProps xmlns:a14="http://schemas.microsoft.com/office/drawing/2010/main">
                  <a14:imgLayer r:embed="rId7">
                    <a14:imgEffect>
                      <a14:backgroundRemoval t="0" b="100000" l="0" r="100000">
                        <a14:foregroundMark x1="12167" y1="14530" x2="12167" y2="14530"/>
                        <a14:foregroundMark x1="95500" y1="14188" x2="81500" y2="25812"/>
                        <a14:foregroundMark x1="96000" y1="8547" x2="91500" y2="18120"/>
                        <a14:foregroundMark x1="4500" y1="11453" x2="27833" y2="29744"/>
                      </a14:backgroundRemoval>
                    </a14:imgEffect>
                  </a14:imgLayer>
                </a14:imgProps>
              </a:ext>
              <a:ext uri="{28A0092B-C50C-407E-A947-70E740481C1C}">
                <a14:useLocalDpi xmlns:a14="http://schemas.microsoft.com/office/drawing/2010/main"/>
              </a:ext>
            </a:extLst>
          </a:blip>
          <a:stretch>
            <a:fillRect/>
          </a:stretch>
        </p:blipFill>
        <p:spPr>
          <a:xfrm>
            <a:off x="1594821" y="4487279"/>
            <a:ext cx="747346" cy="728662"/>
          </a:xfrm>
          <a:prstGeom prst="rect">
            <a:avLst/>
          </a:prstGeom>
        </p:spPr>
      </p:pic>
      <p:sp>
        <p:nvSpPr>
          <p:cNvPr id="8" name="TextBox 7"/>
          <p:cNvSpPr txBox="1"/>
          <p:nvPr/>
        </p:nvSpPr>
        <p:spPr>
          <a:xfrm>
            <a:off x="177800" y="241300"/>
            <a:ext cx="6946900" cy="646331"/>
          </a:xfrm>
          <a:prstGeom prst="rect">
            <a:avLst/>
          </a:prstGeom>
          <a:noFill/>
        </p:spPr>
        <p:txBody>
          <a:bodyPr wrap="square" rtlCol="0">
            <a:spAutoFit/>
          </a:bodyPr>
          <a:lstStyle/>
          <a:p>
            <a:r>
              <a:rPr lang="en-GB" sz="3600" dirty="0" smtClean="0"/>
              <a:t>Learning Task: One</a:t>
            </a:r>
            <a:endParaRPr lang="en-GB" sz="3600" dirty="0"/>
          </a:p>
        </p:txBody>
      </p:sp>
      <p:sp>
        <p:nvSpPr>
          <p:cNvPr id="9" name="TextBox 8"/>
          <p:cNvSpPr txBox="1"/>
          <p:nvPr/>
        </p:nvSpPr>
        <p:spPr>
          <a:xfrm>
            <a:off x="327546" y="1249221"/>
            <a:ext cx="11491415" cy="830997"/>
          </a:xfrm>
          <a:prstGeom prst="rect">
            <a:avLst/>
          </a:prstGeom>
          <a:solidFill>
            <a:schemeClr val="accent1">
              <a:lumMod val="40000"/>
              <a:lumOff val="60000"/>
            </a:schemeClr>
          </a:solidFill>
        </p:spPr>
        <p:txBody>
          <a:bodyPr wrap="square" rtlCol="0">
            <a:spAutoFit/>
          </a:bodyPr>
          <a:lstStyle/>
          <a:p>
            <a:r>
              <a:rPr lang="en-GB" sz="2400" dirty="0" smtClean="0"/>
              <a:t>On your worksheet, for each emoji identify the cause of illness and an explanation about it. Use the information pp.13-15!</a:t>
            </a:r>
            <a:endParaRPr lang="en-GB" sz="2400" dirty="0"/>
          </a:p>
        </p:txBody>
      </p:sp>
    </p:spTree>
    <p:extLst>
      <p:ext uri="{BB962C8B-B14F-4D97-AF65-F5344CB8AC3E}">
        <p14:creationId xmlns:p14="http://schemas.microsoft.com/office/powerpoint/2010/main" val="1190002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5699061"/>
              </p:ext>
            </p:extLst>
          </p:nvPr>
        </p:nvGraphicFramePr>
        <p:xfrm>
          <a:off x="187466" y="147597"/>
          <a:ext cx="11686086" cy="6591896"/>
        </p:xfrm>
        <a:graphic>
          <a:graphicData uri="http://schemas.openxmlformats.org/drawingml/2006/table">
            <a:tbl>
              <a:tblPr firstRow="1" bandRow="1">
                <a:tableStyleId>{D7AC3CCA-C797-4891-BE02-D94E43425B78}</a:tableStyleId>
              </a:tblPr>
              <a:tblGrid>
                <a:gridCol w="1287192">
                  <a:extLst>
                    <a:ext uri="{9D8B030D-6E8A-4147-A177-3AD203B41FA5}">
                      <a16:colId xmlns:a16="http://schemas.microsoft.com/office/drawing/2014/main" val="2855350034"/>
                    </a:ext>
                  </a:extLst>
                </a:gridCol>
                <a:gridCol w="5199447">
                  <a:extLst>
                    <a:ext uri="{9D8B030D-6E8A-4147-A177-3AD203B41FA5}">
                      <a16:colId xmlns:a16="http://schemas.microsoft.com/office/drawing/2014/main" val="1931277862"/>
                    </a:ext>
                  </a:extLst>
                </a:gridCol>
                <a:gridCol w="5199447">
                  <a:extLst>
                    <a:ext uri="{9D8B030D-6E8A-4147-A177-3AD203B41FA5}">
                      <a16:colId xmlns:a16="http://schemas.microsoft.com/office/drawing/2014/main" val="2726475562"/>
                    </a:ext>
                  </a:extLst>
                </a:gridCol>
              </a:tblGrid>
              <a:tr h="797514">
                <a:tc>
                  <a:txBody>
                    <a:bodyPr/>
                    <a:lstStyle/>
                    <a:p>
                      <a:endParaRPr lang="en-GB" dirty="0"/>
                    </a:p>
                  </a:txBody>
                  <a:tcPr>
                    <a:solidFill>
                      <a:schemeClr val="bg1"/>
                    </a:solidFill>
                  </a:tcPr>
                </a:tc>
                <a:tc>
                  <a:txBody>
                    <a:bodyPr/>
                    <a:lstStyle/>
                    <a:p>
                      <a:r>
                        <a:rPr lang="en-GB" dirty="0" smtClean="0"/>
                        <a:t>Cause of illness</a:t>
                      </a:r>
                      <a:endParaRPr lang="en-GB" dirty="0"/>
                    </a:p>
                  </a:txBody>
                  <a:tcPr>
                    <a:solidFill>
                      <a:schemeClr val="bg1"/>
                    </a:solidFill>
                  </a:tcPr>
                </a:tc>
                <a:tc>
                  <a:txBody>
                    <a:bodyPr/>
                    <a:lstStyle/>
                    <a:p>
                      <a:r>
                        <a:rPr lang="en-GB" dirty="0" smtClean="0"/>
                        <a:t>Explanation</a:t>
                      </a:r>
                      <a:r>
                        <a:rPr lang="en-GB" baseline="0" dirty="0" smtClean="0"/>
                        <a:t> </a:t>
                      </a:r>
                      <a:endParaRPr lang="en-GB" dirty="0"/>
                    </a:p>
                  </a:txBody>
                  <a:tcPr>
                    <a:solidFill>
                      <a:schemeClr val="bg1"/>
                    </a:solidFill>
                  </a:tcPr>
                </a:tc>
                <a:extLst>
                  <a:ext uri="{0D108BD9-81ED-4DB2-BD59-A6C34878D82A}">
                    <a16:rowId xmlns:a16="http://schemas.microsoft.com/office/drawing/2014/main" val="2151333462"/>
                  </a:ext>
                </a:extLst>
              </a:tr>
              <a:tr h="1891351">
                <a:tc>
                  <a:txBody>
                    <a:bodyPr/>
                    <a:lstStyle/>
                    <a:p>
                      <a:endParaRPr lang="en-GB" dirty="0"/>
                    </a:p>
                  </a:txBody>
                  <a:tcPr>
                    <a:solidFill>
                      <a:schemeClr val="bg1"/>
                    </a:solidFill>
                  </a:tcPr>
                </a:tc>
                <a:tc>
                  <a:txBody>
                    <a:bodyPr/>
                    <a:lstStyle/>
                    <a:p>
                      <a:r>
                        <a:rPr lang="en-GB" sz="4400" dirty="0" smtClean="0">
                          <a:solidFill>
                            <a:srgbClr val="FF0000"/>
                          </a:solidFill>
                        </a:rPr>
                        <a:t>God</a:t>
                      </a:r>
                      <a:endParaRPr lang="en-GB" sz="4400" dirty="0">
                        <a:solidFill>
                          <a:srgbClr val="FF0000"/>
                        </a:solidFill>
                      </a:endParaRPr>
                    </a:p>
                  </a:txBody>
                  <a:tcPr>
                    <a:solidFill>
                      <a:schemeClr val="bg1"/>
                    </a:solidFill>
                  </a:tcPr>
                </a:tc>
                <a:tc>
                  <a:txBody>
                    <a:bodyPr/>
                    <a:lstStyle/>
                    <a:p>
                      <a:r>
                        <a:rPr lang="en-GB" sz="1600" i="1" dirty="0" smtClean="0">
                          <a:solidFill>
                            <a:srgbClr val="FF0000"/>
                          </a:solidFill>
                        </a:rPr>
                        <a:t>Church used religion to answer the questions</a:t>
                      </a:r>
                      <a:r>
                        <a:rPr lang="en-GB" sz="1600" i="1" baseline="0" dirty="0" smtClean="0">
                          <a:solidFill>
                            <a:srgbClr val="FF0000"/>
                          </a:solidFill>
                        </a:rPr>
                        <a:t> people had about disease. They taught that those who were sinful would be punished by God – one punishment could be leprosy. When people recovered, the Church declared that a miracle had happened thanks to prayer. God could send disease to cleanse the soul of sin. If you became ill. God could be trying to purify your soul or test your faith. </a:t>
                      </a:r>
                      <a:endParaRPr lang="en-GB" sz="1600" i="1" dirty="0">
                        <a:solidFill>
                          <a:srgbClr val="FF0000"/>
                        </a:solidFill>
                      </a:endParaRPr>
                    </a:p>
                  </a:txBody>
                  <a:tcPr>
                    <a:solidFill>
                      <a:schemeClr val="bg1"/>
                    </a:solidFill>
                  </a:tcPr>
                </a:tc>
                <a:extLst>
                  <a:ext uri="{0D108BD9-81ED-4DB2-BD59-A6C34878D82A}">
                    <a16:rowId xmlns:a16="http://schemas.microsoft.com/office/drawing/2014/main" val="2518541775"/>
                  </a:ext>
                </a:extLst>
              </a:tr>
              <a:tr h="1891351">
                <a:tc>
                  <a:txBody>
                    <a:bodyPr/>
                    <a:lstStyle/>
                    <a:p>
                      <a:endParaRPr lang="en-GB" dirty="0"/>
                    </a:p>
                  </a:txBody>
                  <a:tcPr>
                    <a:solidFill>
                      <a:schemeClr val="bg1"/>
                    </a:solidFill>
                  </a:tcPr>
                </a:tc>
                <a:tc>
                  <a:txBody>
                    <a:bodyPr/>
                    <a:lstStyle/>
                    <a:p>
                      <a:r>
                        <a:rPr lang="en-GB" sz="4800" dirty="0" smtClean="0">
                          <a:solidFill>
                            <a:srgbClr val="FF0000"/>
                          </a:solidFill>
                        </a:rPr>
                        <a:t>Devil/evil spirits</a:t>
                      </a:r>
                      <a:endParaRPr lang="en-GB" sz="4800" dirty="0">
                        <a:solidFill>
                          <a:srgbClr val="FF0000"/>
                        </a:solidFill>
                      </a:endParaRPr>
                    </a:p>
                  </a:txBody>
                  <a:tcPr>
                    <a:solidFill>
                      <a:schemeClr val="bg1"/>
                    </a:solidFill>
                  </a:tcPr>
                </a:tc>
                <a:tc>
                  <a:txBody>
                    <a:bodyPr/>
                    <a:lstStyle/>
                    <a:p>
                      <a:r>
                        <a:rPr lang="en-GB" i="1" dirty="0" smtClean="0">
                          <a:solidFill>
                            <a:srgbClr val="FF0000"/>
                          </a:solidFill>
                        </a:rPr>
                        <a:t>The Devil was</a:t>
                      </a:r>
                      <a:r>
                        <a:rPr lang="en-GB" i="1" baseline="0" dirty="0" smtClean="0">
                          <a:solidFill>
                            <a:srgbClr val="FF0000"/>
                          </a:solidFill>
                        </a:rPr>
                        <a:t> often held responsible for sending diseases to people. The bible told the story of Job – who was infected by Satan to test whether or not he was really faithful to God. </a:t>
                      </a:r>
                      <a:endParaRPr lang="en-GB" i="1" dirty="0">
                        <a:solidFill>
                          <a:srgbClr val="FF0000"/>
                        </a:solidFill>
                      </a:endParaRPr>
                    </a:p>
                  </a:txBody>
                  <a:tcPr>
                    <a:solidFill>
                      <a:schemeClr val="bg1"/>
                    </a:solidFill>
                  </a:tcPr>
                </a:tc>
                <a:extLst>
                  <a:ext uri="{0D108BD9-81ED-4DB2-BD59-A6C34878D82A}">
                    <a16:rowId xmlns:a16="http://schemas.microsoft.com/office/drawing/2014/main" val="300396287"/>
                  </a:ext>
                </a:extLst>
              </a:tr>
              <a:tr h="1891351">
                <a:tc>
                  <a:txBody>
                    <a:bodyPr/>
                    <a:lstStyle/>
                    <a:p>
                      <a:endParaRPr lang="en-GB" dirty="0"/>
                    </a:p>
                  </a:txBody>
                  <a:tcPr>
                    <a:solidFill>
                      <a:schemeClr val="bg1"/>
                    </a:solidFill>
                  </a:tcPr>
                </a:tc>
                <a:tc>
                  <a:txBody>
                    <a:bodyPr/>
                    <a:lstStyle/>
                    <a:p>
                      <a:r>
                        <a:rPr lang="en-GB" sz="4400" dirty="0" smtClean="0">
                          <a:solidFill>
                            <a:srgbClr val="FF0000"/>
                          </a:solidFill>
                        </a:rPr>
                        <a:t>Astrology</a:t>
                      </a:r>
                      <a:endParaRPr lang="en-GB" sz="4400" dirty="0">
                        <a:solidFill>
                          <a:srgbClr val="FF0000"/>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1" dirty="0" smtClean="0">
                          <a:solidFill>
                            <a:srgbClr val="FF0000"/>
                          </a:solidFill>
                        </a:rPr>
                        <a:t>The alignment of planets and stars was</a:t>
                      </a:r>
                      <a:r>
                        <a:rPr lang="en-GB" sz="1800" i="1" baseline="0" dirty="0" smtClean="0">
                          <a:solidFill>
                            <a:srgbClr val="FF0000"/>
                          </a:solidFill>
                        </a:rPr>
                        <a:t> also considered by physicians to diagnose illness. They would look at star charts, looking at when they were born, when they fell ill etc. The Church didn’t support this, as it was close to predicting the future. Some even believed the plague was caused by bad alignment of planets. </a:t>
                      </a:r>
                      <a:endParaRPr lang="en-GB" sz="1800" i="1" dirty="0" smtClean="0">
                        <a:solidFill>
                          <a:srgbClr val="FF0000"/>
                        </a:solidFill>
                      </a:endParaRPr>
                    </a:p>
                  </a:txBody>
                  <a:tcPr>
                    <a:solidFill>
                      <a:schemeClr val="bg1"/>
                    </a:solidFill>
                  </a:tcPr>
                </a:tc>
                <a:extLst>
                  <a:ext uri="{0D108BD9-81ED-4DB2-BD59-A6C34878D82A}">
                    <a16:rowId xmlns:a16="http://schemas.microsoft.com/office/drawing/2014/main" val="1002499683"/>
                  </a:ext>
                </a:extLst>
              </a:tr>
            </a:tbl>
          </a:graphicData>
        </a:graphic>
      </p:graphicFrame>
      <p:pic>
        <p:nvPicPr>
          <p:cNvPr id="3074" name="Picture 2" descr="http://www.behindthevoiceactors.com/_img/chars/god-family-guy-1.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2315" y="993632"/>
            <a:ext cx="1238040" cy="17905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735"/>
          <a:stretch/>
        </p:blipFill>
        <p:spPr>
          <a:xfrm>
            <a:off x="187466" y="2892480"/>
            <a:ext cx="1282889" cy="1869337"/>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7771" y="4870154"/>
            <a:ext cx="939743" cy="920367"/>
          </a:xfrm>
          <a:prstGeom prst="rect">
            <a:avLst/>
          </a:prstGeom>
        </p:spPr>
      </p:pic>
    </p:spTree>
    <p:extLst>
      <p:ext uri="{BB962C8B-B14F-4D97-AF65-F5344CB8AC3E}">
        <p14:creationId xmlns:p14="http://schemas.microsoft.com/office/powerpoint/2010/main" val="301052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
            <a:ext cx="4600575" cy="6762750"/>
          </a:xfrm>
          <a:prstGeom prst="rect">
            <a:avLst/>
          </a:prstGeom>
        </p:spPr>
      </p:pic>
      <p:sp>
        <p:nvSpPr>
          <p:cNvPr id="4" name="TextBox 3"/>
          <p:cNvSpPr txBox="1"/>
          <p:nvPr/>
        </p:nvSpPr>
        <p:spPr>
          <a:xfrm>
            <a:off x="4600575" y="1087650"/>
            <a:ext cx="7061200" cy="5447645"/>
          </a:xfrm>
          <a:prstGeom prst="rect">
            <a:avLst/>
          </a:prstGeom>
          <a:solidFill>
            <a:schemeClr val="accent1">
              <a:lumMod val="20000"/>
              <a:lumOff val="80000"/>
            </a:schemeClr>
          </a:solidFill>
        </p:spPr>
        <p:txBody>
          <a:bodyPr wrap="square" rtlCol="0">
            <a:spAutoFit/>
          </a:bodyPr>
          <a:lstStyle/>
          <a:p>
            <a:r>
              <a:rPr lang="en-GB" sz="2000" dirty="0" smtClean="0"/>
              <a:t>In Ancient Greece, the very wealthy were propped up by the poor, slaves and merchants. Meaning they had a lot of free time on their hands to think and observing the natural world.</a:t>
            </a:r>
          </a:p>
          <a:p>
            <a:endParaRPr lang="en-GB" sz="2000" dirty="0"/>
          </a:p>
          <a:p>
            <a:r>
              <a:rPr lang="en-GB" sz="2000" dirty="0" smtClean="0"/>
              <a:t>One of these was </a:t>
            </a:r>
            <a:r>
              <a:rPr lang="en-GB" sz="2800" dirty="0" smtClean="0"/>
              <a:t>Hippocrates</a:t>
            </a:r>
            <a:r>
              <a:rPr lang="en-GB" sz="2000" dirty="0" smtClean="0"/>
              <a:t> – his first idea was clinical </a:t>
            </a:r>
            <a:r>
              <a:rPr lang="en-GB" sz="2800" dirty="0" smtClean="0"/>
              <a:t>observation, diagnosis, prognosis</a:t>
            </a:r>
            <a:r>
              <a:rPr lang="en-GB" sz="2000" dirty="0" smtClean="0"/>
              <a:t>. Important because it showed that diseases had a natural cause. </a:t>
            </a:r>
          </a:p>
          <a:p>
            <a:endParaRPr lang="en-GB" sz="2000" dirty="0"/>
          </a:p>
          <a:p>
            <a:r>
              <a:rPr lang="en-GB" sz="2000" dirty="0" smtClean="0"/>
              <a:t>He also noted that when people got sick, they had one of </a:t>
            </a:r>
            <a:r>
              <a:rPr lang="en-GB" sz="2800" dirty="0" smtClean="0"/>
              <a:t>four fluids</a:t>
            </a:r>
            <a:r>
              <a:rPr lang="en-GB" sz="2000" dirty="0" smtClean="0"/>
              <a:t> coming out of their body. He came to believe that illness was caused by an </a:t>
            </a:r>
            <a:r>
              <a:rPr lang="en-GB" sz="2000" dirty="0" err="1" smtClean="0"/>
              <a:t>inbalance</a:t>
            </a:r>
            <a:r>
              <a:rPr lang="en-GB" sz="2000" dirty="0" smtClean="0"/>
              <a:t> of these humours (Greek word for fluid).</a:t>
            </a:r>
          </a:p>
          <a:p>
            <a:endParaRPr lang="en-GB" sz="2000" dirty="0"/>
          </a:p>
          <a:p>
            <a:r>
              <a:rPr lang="en-GB" sz="2000" dirty="0" smtClean="0"/>
              <a:t>These were – </a:t>
            </a:r>
            <a:r>
              <a:rPr lang="en-GB" sz="2800" dirty="0" smtClean="0"/>
              <a:t>blood, phlegm, black bile </a:t>
            </a:r>
            <a:r>
              <a:rPr lang="en-GB" sz="2000" dirty="0" smtClean="0"/>
              <a:t>(diarrhoea) and </a:t>
            </a:r>
            <a:r>
              <a:rPr lang="en-GB" sz="2800" dirty="0" smtClean="0"/>
              <a:t>yellow bile </a:t>
            </a:r>
            <a:r>
              <a:rPr lang="en-GB" sz="2000" dirty="0" smtClean="0"/>
              <a:t>(vomit). </a:t>
            </a:r>
          </a:p>
        </p:txBody>
      </p:sp>
      <p:sp>
        <p:nvSpPr>
          <p:cNvPr id="5" name="TextBox 4"/>
          <p:cNvSpPr txBox="1"/>
          <p:nvPr/>
        </p:nvSpPr>
        <p:spPr>
          <a:xfrm>
            <a:off x="4805291" y="272955"/>
            <a:ext cx="7165691" cy="646331"/>
          </a:xfrm>
          <a:prstGeom prst="rect">
            <a:avLst/>
          </a:prstGeom>
          <a:noFill/>
        </p:spPr>
        <p:txBody>
          <a:bodyPr wrap="square" rtlCol="0">
            <a:spAutoFit/>
          </a:bodyPr>
          <a:lstStyle/>
          <a:p>
            <a:r>
              <a:rPr lang="en-GB" sz="3600" dirty="0" smtClean="0"/>
              <a:t>Hippocrates and the Four Humours</a:t>
            </a:r>
            <a:endParaRPr lang="en-GB" sz="3600" dirty="0"/>
          </a:p>
        </p:txBody>
      </p:sp>
    </p:spTree>
    <p:extLst>
      <p:ext uri="{BB962C8B-B14F-4D97-AF65-F5344CB8AC3E}">
        <p14:creationId xmlns:p14="http://schemas.microsoft.com/office/powerpoint/2010/main" val="414353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9514" y="1078172"/>
            <a:ext cx="4967785" cy="4967785"/>
          </a:xfrm>
          <a:prstGeom prst="rect">
            <a:avLst/>
          </a:prstGeom>
        </p:spPr>
      </p:pic>
      <p:sp>
        <p:nvSpPr>
          <p:cNvPr id="3" name="TextBox 2"/>
          <p:cNvSpPr txBox="1"/>
          <p:nvPr/>
        </p:nvSpPr>
        <p:spPr>
          <a:xfrm>
            <a:off x="1883391" y="3138986"/>
            <a:ext cx="1473958" cy="646331"/>
          </a:xfrm>
          <a:prstGeom prst="rect">
            <a:avLst/>
          </a:prstGeom>
          <a:noFill/>
        </p:spPr>
        <p:txBody>
          <a:bodyPr wrap="square" rtlCol="0">
            <a:spAutoFit/>
          </a:bodyPr>
          <a:lstStyle/>
          <a:p>
            <a:r>
              <a:rPr lang="en-GB" sz="3600" dirty="0" smtClean="0"/>
              <a:t>Spring</a:t>
            </a:r>
            <a:endParaRPr lang="en-GB" sz="3600" dirty="0"/>
          </a:p>
        </p:txBody>
      </p:sp>
      <p:sp>
        <p:nvSpPr>
          <p:cNvPr id="4" name="TextBox 3"/>
          <p:cNvSpPr txBox="1"/>
          <p:nvPr/>
        </p:nvSpPr>
        <p:spPr>
          <a:xfrm>
            <a:off x="5246426" y="152401"/>
            <a:ext cx="1959591" cy="646331"/>
          </a:xfrm>
          <a:prstGeom prst="rect">
            <a:avLst/>
          </a:prstGeom>
          <a:noFill/>
        </p:spPr>
        <p:txBody>
          <a:bodyPr wrap="square" rtlCol="0">
            <a:spAutoFit/>
          </a:bodyPr>
          <a:lstStyle/>
          <a:p>
            <a:r>
              <a:rPr lang="en-GB" sz="3600" dirty="0" smtClean="0"/>
              <a:t>Summer</a:t>
            </a:r>
            <a:endParaRPr lang="en-GB" sz="3600" dirty="0"/>
          </a:p>
        </p:txBody>
      </p:sp>
      <p:sp>
        <p:nvSpPr>
          <p:cNvPr id="5" name="TextBox 4"/>
          <p:cNvSpPr txBox="1"/>
          <p:nvPr/>
        </p:nvSpPr>
        <p:spPr>
          <a:xfrm>
            <a:off x="8609464" y="3138985"/>
            <a:ext cx="1959591" cy="646331"/>
          </a:xfrm>
          <a:prstGeom prst="rect">
            <a:avLst/>
          </a:prstGeom>
          <a:noFill/>
        </p:spPr>
        <p:txBody>
          <a:bodyPr wrap="square" rtlCol="0">
            <a:spAutoFit/>
          </a:bodyPr>
          <a:lstStyle/>
          <a:p>
            <a:r>
              <a:rPr lang="en-GB" sz="3600" dirty="0" smtClean="0"/>
              <a:t>Autumn</a:t>
            </a:r>
            <a:endParaRPr lang="en-GB" sz="3600" dirty="0"/>
          </a:p>
        </p:txBody>
      </p:sp>
      <p:sp>
        <p:nvSpPr>
          <p:cNvPr id="6" name="TextBox 5"/>
          <p:cNvSpPr txBox="1"/>
          <p:nvPr/>
        </p:nvSpPr>
        <p:spPr>
          <a:xfrm>
            <a:off x="5246426" y="6211669"/>
            <a:ext cx="1959591" cy="646331"/>
          </a:xfrm>
          <a:prstGeom prst="rect">
            <a:avLst/>
          </a:prstGeom>
          <a:noFill/>
        </p:spPr>
        <p:txBody>
          <a:bodyPr wrap="square" rtlCol="0">
            <a:spAutoFit/>
          </a:bodyPr>
          <a:lstStyle/>
          <a:p>
            <a:r>
              <a:rPr lang="en-GB" sz="3600" dirty="0" smtClean="0"/>
              <a:t>Winter</a:t>
            </a:r>
            <a:endParaRPr lang="en-GB" sz="3600" dirty="0"/>
          </a:p>
        </p:txBody>
      </p:sp>
    </p:spTree>
    <p:extLst>
      <p:ext uri="{BB962C8B-B14F-4D97-AF65-F5344CB8AC3E}">
        <p14:creationId xmlns:p14="http://schemas.microsoft.com/office/powerpoint/2010/main" val="2647552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1247</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What did people in the medieval period believe about illness?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important were the Four Humours?</dc:title>
  <dc:creator>User</dc:creator>
  <cp:lastModifiedBy>User</cp:lastModifiedBy>
  <cp:revision>29</cp:revision>
  <dcterms:created xsi:type="dcterms:W3CDTF">2017-09-10T10:04:54Z</dcterms:created>
  <dcterms:modified xsi:type="dcterms:W3CDTF">2018-05-22T18:15:21Z</dcterms:modified>
</cp:coreProperties>
</file>